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9" r:id="rId4"/>
    <p:sldId id="261" r:id="rId5"/>
    <p:sldId id="264" r:id="rId6"/>
    <p:sldId id="265" r:id="rId7"/>
    <p:sldId id="348" r:id="rId8"/>
    <p:sldId id="266" r:id="rId9"/>
    <p:sldId id="267" r:id="rId10"/>
    <p:sldId id="268" r:id="rId11"/>
    <p:sldId id="269" r:id="rId12"/>
    <p:sldId id="270" r:id="rId13"/>
    <p:sldId id="349" r:id="rId14"/>
    <p:sldId id="350" r:id="rId15"/>
    <p:sldId id="351" r:id="rId16"/>
    <p:sldId id="352" r:id="rId17"/>
    <p:sldId id="272" r:id="rId18"/>
    <p:sldId id="353" r:id="rId19"/>
    <p:sldId id="274" r:id="rId20"/>
    <p:sldId id="275" r:id="rId21"/>
    <p:sldId id="276" r:id="rId22"/>
    <p:sldId id="277" r:id="rId23"/>
    <p:sldId id="297" r:id="rId24"/>
    <p:sldId id="298" r:id="rId25"/>
    <p:sldId id="299" r:id="rId26"/>
    <p:sldId id="300" r:id="rId27"/>
    <p:sldId id="302" r:id="rId28"/>
    <p:sldId id="278" r:id="rId29"/>
    <p:sldId id="279" r:id="rId30"/>
    <p:sldId id="280" r:id="rId31"/>
    <p:sldId id="281" r:id="rId32"/>
    <p:sldId id="282" r:id="rId33"/>
    <p:sldId id="283" r:id="rId34"/>
    <p:sldId id="338" r:id="rId35"/>
    <p:sldId id="339" r:id="rId36"/>
    <p:sldId id="340" r:id="rId37"/>
    <p:sldId id="345" r:id="rId38"/>
    <p:sldId id="346" r:id="rId39"/>
    <p:sldId id="347" r:id="rId40"/>
    <p:sldId id="341" r:id="rId41"/>
    <p:sldId id="344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A3370-35DD-473B-94D1-BE1510EA3061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50FE0-2F66-4346-B544-2ADD8388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116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50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204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95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6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6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7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366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96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36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099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7.png"/><Relationship Id="rId4" Type="http://schemas.openxmlformats.org/officeDocument/2006/relationships/oleObject" Target="../embeddings/oleObject9.bin"/><Relationship Id="rId9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oleObject" Target="../embeddings/oleObject12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6864" y="1003177"/>
            <a:ext cx="10209719" cy="4126837"/>
          </a:xfrm>
        </p:spPr>
        <p:txBody>
          <a:bodyPr>
            <a:normAutofit/>
          </a:bodyPr>
          <a:lstStyle/>
          <a:p>
            <a:pPr algn="l"/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Запаљенски</a:t>
            </a:r>
            <a:r>
              <a:rPr lang="en-US" spc="-65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процеси</a:t>
            </a:r>
            <a:r>
              <a:rPr lang="en-US" spc="-7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параназалних</a:t>
            </a:r>
            <a:r>
              <a:rPr lang="en-US" spc="-7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шупљина</a:t>
            </a:r>
            <a:br>
              <a:rPr lang="sr-Cyrl-RS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sr-Cyrl-RS" spc="-50" dirty="0">
                <a:latin typeface="+mn-lt"/>
                <a:ea typeface="Times New Roman" panose="02020603050405020304" pitchFamily="18" charset="0"/>
              </a:rPr>
              <a:t>А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лергијски</a:t>
            </a:r>
            <a:r>
              <a:rPr lang="en-US" spc="-6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процеси</a:t>
            </a:r>
            <a:r>
              <a:rPr lang="en-US" spc="-2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носа</a:t>
            </a:r>
            <a:r>
              <a:rPr lang="en-US" spc="-7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и</a:t>
            </a:r>
            <a:r>
              <a:rPr lang="en-US" spc="-35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параназалних</a:t>
            </a:r>
            <a:r>
              <a:rPr lang="en-US" spc="-25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pc="-10" dirty="0" err="1">
                <a:effectLst/>
                <a:latin typeface="+mn-lt"/>
                <a:ea typeface="Times New Roman" panose="02020603050405020304" pitchFamily="18" charset="0"/>
              </a:rPr>
              <a:t>шупљина</a:t>
            </a:r>
            <a:br>
              <a:rPr lang="sr-Cyrl-RS" sz="1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970018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46"/>
          </a:xfrm>
        </p:spPr>
        <p:txBody>
          <a:bodyPr>
            <a:normAutofit fontScale="90000"/>
          </a:bodyPr>
          <a:lstStyle/>
          <a:p>
            <a:r>
              <a:rPr lang="x-none" dirty="0">
                <a:solidFill>
                  <a:srgbClr val="6600CC"/>
                </a:solidFill>
              </a:rPr>
              <a:t>КТ – Акутни максиларни синузитис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69622" y="1631748"/>
            <a:ext cx="6047785" cy="386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5225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85926" y="559293"/>
            <a:ext cx="10790527" cy="5655076"/>
          </a:xfrm>
        </p:spPr>
        <p:txBody>
          <a:bodyPr>
            <a:normAutofit lnSpcReduction="10000"/>
          </a:bodyPr>
          <a:lstStyle/>
          <a:p>
            <a:r>
              <a:rPr lang="x-none" sz="3200" b="1" dirty="0">
                <a:solidFill>
                  <a:srgbClr val="6600CC"/>
                </a:solidFill>
              </a:rPr>
              <a:t>Терапија :</a:t>
            </a:r>
            <a:r>
              <a:rPr lang="x-none" dirty="0"/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главни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циљеви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санирање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смањење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трајања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болести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спречавање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развоја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хроничне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форме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обољења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спречавање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развоја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компликација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. 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r>
              <a:rPr lang="en-US" sz="2600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углавном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конзервативна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Првенствено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укључује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симптоматски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третман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600" spc="5" dirty="0">
                <a:ea typeface="Times New Roman" panose="02020603050405020304" pitchFamily="18" charset="0"/>
              </a:rPr>
              <a:t>(</a:t>
            </a:r>
            <a:r>
              <a:rPr lang="en-US" sz="2600" dirty="0" err="1">
                <a:ea typeface="Times New Roman" panose="02020603050405020304" pitchFamily="18" charset="0"/>
              </a:rPr>
              <a:t>топикални</a:t>
            </a:r>
            <a:r>
              <a:rPr lang="en-US" sz="2600" dirty="0"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a typeface="Times New Roman" panose="02020603050405020304" pitchFamily="18" charset="0"/>
              </a:rPr>
              <a:t>или</a:t>
            </a:r>
            <a:r>
              <a:rPr lang="en-US" sz="2600" dirty="0"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a typeface="Times New Roman" panose="02020603050405020304" pitchFamily="18" charset="0"/>
              </a:rPr>
              <a:t>орални</a:t>
            </a:r>
            <a:r>
              <a:rPr lang="en-US" sz="2600" dirty="0"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a typeface="Times New Roman" panose="02020603050405020304" pitchFamily="18" charset="0"/>
              </a:rPr>
              <a:t>деконгестиви</a:t>
            </a:r>
            <a:r>
              <a:rPr lang="en-US" sz="2600" dirty="0"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a typeface="Times New Roman" panose="02020603050405020304" pitchFamily="18" charset="0"/>
              </a:rPr>
              <a:t>аналгетици</a:t>
            </a:r>
            <a:r>
              <a:rPr lang="en-US" sz="2600" dirty="0"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a typeface="Times New Roman" panose="02020603050405020304" pitchFamily="18" charset="0"/>
              </a:rPr>
              <a:t>муколитици</a:t>
            </a:r>
            <a:r>
              <a:rPr lang="en-US" sz="2600" dirty="0"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a typeface="Times New Roman" panose="02020603050405020304" pitchFamily="18" charset="0"/>
              </a:rPr>
              <a:t>интраназални</a:t>
            </a:r>
            <a:r>
              <a:rPr lang="en-US" sz="2600" dirty="0"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a typeface="Times New Roman" panose="02020603050405020304" pitchFamily="18" charset="0"/>
              </a:rPr>
              <a:t>кортикостероиди</a:t>
            </a:r>
            <a:r>
              <a:rPr lang="en-US" sz="2600" dirty="0"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a typeface="Times New Roman" panose="02020603050405020304" pitchFamily="18" charset="0"/>
              </a:rPr>
              <a:t>инхалације</a:t>
            </a:r>
            <a:r>
              <a:rPr lang="en-US" sz="2600" dirty="0"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a typeface="Times New Roman" panose="02020603050405020304" pitchFamily="18" charset="0"/>
              </a:rPr>
              <a:t>као</a:t>
            </a:r>
            <a:r>
              <a:rPr lang="en-US" sz="2600" dirty="0"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ea typeface="Times New Roman" panose="02020603050405020304" pitchFamily="18" charset="0"/>
              </a:rPr>
              <a:t>испирање</a:t>
            </a:r>
            <a:r>
              <a:rPr lang="en-US" sz="2600" dirty="0"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a typeface="Times New Roman" panose="02020603050405020304" pitchFamily="18" charset="0"/>
              </a:rPr>
              <a:t>носа</a:t>
            </a:r>
            <a:r>
              <a:rPr lang="en-US" sz="2600" spc="-10" dirty="0">
                <a:ea typeface="Times New Roman" panose="02020603050405020304" pitchFamily="18" charset="0"/>
              </a:rPr>
              <a:t> </a:t>
            </a:r>
            <a:r>
              <a:rPr lang="sr-Cyrl-RS" sz="2600" spc="-10" dirty="0">
                <a:ea typeface="Times New Roman" panose="02020603050405020304" pitchFamily="18" charset="0"/>
              </a:rPr>
              <a:t>сланим</a:t>
            </a:r>
            <a:r>
              <a:rPr lang="hr-HR" sz="2600" spc="-10" dirty="0">
                <a:ea typeface="Times New Roman" panose="02020603050405020304" pitchFamily="18" charset="0"/>
              </a:rPr>
              <a:t> раствор</a:t>
            </a:r>
            <a:r>
              <a:rPr lang="sr-Cyrl-RS" sz="2600" spc="-10" dirty="0">
                <a:ea typeface="Times New Roman" panose="02020603050405020304" pitchFamily="18" charset="0"/>
              </a:rPr>
              <a:t>и</a:t>
            </a:r>
            <a:r>
              <a:rPr lang="hr-HR" sz="2600" spc="-10" dirty="0">
                <a:ea typeface="Times New Roman" panose="02020603050405020304" pitchFamily="18" charset="0"/>
              </a:rPr>
              <a:t>м</a:t>
            </a:r>
            <a:r>
              <a:rPr lang="sr-Cyrl-RS" sz="2600" spc="-10" dirty="0">
                <a:ea typeface="Times New Roman" panose="02020603050405020304" pitchFamily="18" charset="0"/>
              </a:rPr>
              <a:t>а)</a:t>
            </a:r>
            <a:r>
              <a:rPr lang="en-US" sz="2600" dirty="0">
                <a:ea typeface="Times New Roman" panose="02020603050405020304" pitchFamily="18" charset="0"/>
              </a:rPr>
              <a:t>.</a:t>
            </a:r>
            <a:endParaRPr lang="sr-Cyrl-RS" sz="2600" dirty="0">
              <a:ea typeface="Times New Roman" panose="02020603050405020304" pitchFamily="18" charset="0"/>
            </a:endParaRPr>
          </a:p>
          <a:p>
            <a:r>
              <a:rPr lang="en-US" sz="2600" dirty="0" err="1">
                <a:effectLst/>
                <a:ea typeface="Times New Roman" panose="02020603050405020304" pitchFamily="18" charset="0"/>
              </a:rPr>
              <a:t>Антибиотици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индиковани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случају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симптоми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трају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дуже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10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дана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уколико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дође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погоршања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почетка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развоја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неке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компликација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. 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r>
              <a:rPr lang="sr-Cyrl-RS" sz="2600" dirty="0">
                <a:ea typeface="Times New Roman" panose="02020603050405020304" pitchFamily="18" charset="0"/>
              </a:rPr>
              <a:t>К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бактеријске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инфекције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се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из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синуса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евакуише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sl-SI" sz="2600" dirty="0">
                <a:effectLst/>
                <a:ea typeface="Times New Roman" panose="02020603050405020304" pitchFamily="18" charset="0"/>
              </a:rPr>
              <a:t>пурулентни застојни секрет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,</a:t>
            </a:r>
            <a:r>
              <a:rPr lang="sl-SI" sz="2600" dirty="0">
                <a:effectLst/>
                <a:ea typeface="Times New Roman" panose="02020603050405020304" pitchFamily="18" charset="0"/>
              </a:rPr>
              <a:t> тзв.</a:t>
            </a:r>
            <a:r>
              <a:rPr lang="sl-SI" sz="2600" spc="-10" dirty="0">
                <a:effectLst/>
                <a:ea typeface="Times New Roman" panose="02020603050405020304" pitchFamily="18" charset="0"/>
              </a:rPr>
              <a:t> </a:t>
            </a:r>
            <a:r>
              <a:rPr lang="hr-HR" sz="2600" spc="-10" dirty="0">
                <a:effectLst/>
                <a:ea typeface="Times New Roman" panose="02020603050405020304" pitchFamily="18" charset="0"/>
              </a:rPr>
              <a:t>механичк</a:t>
            </a:r>
            <a:r>
              <a:rPr lang="sr-Cyrl-RS" sz="2600" spc="-10" dirty="0">
                <a:effectLst/>
                <a:ea typeface="Times New Roman" panose="02020603050405020304" pitchFamily="18" charset="0"/>
              </a:rPr>
              <a:t>им</a:t>
            </a:r>
            <a:r>
              <a:rPr lang="hr-HR" sz="2600" spc="-10" dirty="0">
                <a:effectLst/>
                <a:ea typeface="Times New Roman" panose="02020603050405020304" pitchFamily="18" charset="0"/>
              </a:rPr>
              <a:t> одстрањење</a:t>
            </a:r>
            <a:r>
              <a:rPr lang="sr-Cyrl-RS" sz="2600" spc="-10" dirty="0">
                <a:effectLst/>
                <a:ea typeface="Times New Roman" panose="02020603050405020304" pitchFamily="18" charset="0"/>
              </a:rPr>
              <a:t>м</a:t>
            </a:r>
            <a:r>
              <a:rPr lang="hr-HR" sz="2600" spc="-10" dirty="0">
                <a:effectLst/>
                <a:ea typeface="Times New Roman" panose="02020603050405020304" pitchFamily="18" charset="0"/>
              </a:rPr>
              <a:t> секрета методом по Пр</a:t>
            </a:r>
            <a:r>
              <a:rPr lang="sr-Cyrl-RS" sz="2600" spc="-10" dirty="0">
                <a:effectLst/>
                <a:ea typeface="Times New Roman" panose="02020603050405020304" pitchFamily="18" charset="0"/>
              </a:rPr>
              <a:t>ец</a:t>
            </a:r>
            <a:r>
              <a:rPr lang="hr-HR" sz="2600" spc="-10" dirty="0">
                <a:effectLst/>
                <a:ea typeface="Times New Roman" panose="02020603050405020304" pitchFamily="18" charset="0"/>
              </a:rPr>
              <a:t>у</a:t>
            </a:r>
            <a:r>
              <a:rPr lang="sr-Cyrl-RS" sz="2600" spc="-10" dirty="0">
                <a:effectLst/>
                <a:ea typeface="Times New Roman" panose="02020603050405020304" pitchFamily="18" charset="0"/>
              </a:rPr>
              <a:t> (</a:t>
            </a:r>
            <a:r>
              <a:rPr lang="hr-HR" sz="2600" spc="-10" dirty="0">
                <a:effectLst/>
                <a:ea typeface="Times New Roman" panose="02020603050405020304" pitchFamily="18" charset="0"/>
              </a:rPr>
              <a:t>Proetz</a:t>
            </a:r>
            <a:r>
              <a:rPr lang="sr-Cyrl-RS" sz="2600" spc="-10" dirty="0">
                <a:effectLst/>
                <a:ea typeface="Times New Roman" panose="02020603050405020304" pitchFamily="18" charset="0"/>
              </a:rPr>
              <a:t>) тј.  </a:t>
            </a:r>
            <a:r>
              <a:rPr lang="hr-HR" sz="2600" spc="-10" dirty="0">
                <a:effectLst/>
                <a:ea typeface="Times New Roman" panose="02020603050405020304" pitchFamily="18" charset="0"/>
              </a:rPr>
              <a:t>прецовање</a:t>
            </a:r>
            <a:r>
              <a:rPr lang="hr-HR" sz="2600" spc="5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Уколико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присутна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алергија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ординирају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антихистаминици</a:t>
            </a:r>
            <a:r>
              <a:rPr lang="sl-SI" sz="2600" dirty="0">
                <a:effectLst/>
                <a:ea typeface="Times New Roman" panose="02020603050405020304" pitchFamily="18" charset="0"/>
              </a:rPr>
              <a:t>.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Хируршки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треман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индикован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појаве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компликација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796468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503" y="609600"/>
            <a:ext cx="10643285" cy="890574"/>
          </a:xfrm>
        </p:spPr>
        <p:txBody>
          <a:bodyPr>
            <a:noAutofit/>
          </a:bodyPr>
          <a:lstStyle/>
          <a:p>
            <a:r>
              <a:rPr lang="sr-Cyrl-RS" b="1" dirty="0">
                <a:solidFill>
                  <a:srgbClr val="0070C0"/>
                </a:solidFill>
              </a:rPr>
              <a:t>ХРОНИЧНИ РИНОСИНУЗИТИСИ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63187" y="1608373"/>
            <a:ext cx="10610335" cy="4329130"/>
          </a:xfrm>
        </p:spPr>
        <p:txBody>
          <a:bodyPr>
            <a:normAutofit fontScale="77500" lnSpcReduction="20000"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x-none" sz="3100" b="1" dirty="0">
                <a:solidFill>
                  <a:srgbClr val="6600CC"/>
                </a:solidFill>
              </a:rPr>
              <a:t>Етиологија</a:t>
            </a:r>
            <a:r>
              <a:rPr lang="x-none" sz="3100" dirty="0"/>
              <a:t> –</a:t>
            </a:r>
            <a:r>
              <a:rPr lang="sr-Cyrl-RS" sz="3100" dirty="0"/>
              <a:t> </a:t>
            </a:r>
            <a:r>
              <a:rPr lang="sr-Latn-CS" sz="3100" dirty="0">
                <a:effectLst/>
                <a:ea typeface="Times New Roman" panose="02020603050405020304" pitchFamily="18" charset="0"/>
              </a:rPr>
              <a:t>за нормалну функцију параназалних синуса је важно да се испуне три основна услова: прво - да је остиомеатални комплекс отворен, друго - да је мукоцилијарни транспорт уредан и треће - да су количина и квалитет секреције нормални. </a:t>
            </a:r>
            <a:endParaRPr lang="sr-Cyrl-RS" sz="31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Latn-CS" sz="3100" dirty="0">
                <a:effectLst/>
                <a:ea typeface="Times New Roman" panose="02020603050405020304" pitchFamily="18" charset="0"/>
              </a:rPr>
              <a:t>Поремећај једног или више ових услова</a:t>
            </a:r>
            <a:r>
              <a:rPr lang="sr-Cyrl-RS" sz="3100" dirty="0">
                <a:effectLst/>
                <a:ea typeface="Times New Roman" panose="02020603050405020304" pitchFamily="18" charset="0"/>
              </a:rPr>
              <a:t>, </a:t>
            </a:r>
            <a:r>
              <a:rPr lang="sr-Latn-CS" sz="3100" dirty="0">
                <a:effectLst/>
                <a:ea typeface="Times New Roman" panose="02020603050405020304" pitchFamily="18" charset="0"/>
              </a:rPr>
              <a:t>може да предиспонира инфекцију синуса. </a:t>
            </a:r>
            <a:endParaRPr lang="sr-Cyrl-RS" sz="31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sz="3100" dirty="0">
                <a:ea typeface="Times New Roman" panose="02020603050405020304" pitchFamily="18" charset="0"/>
              </a:rPr>
              <a:t>Х</a:t>
            </a:r>
            <a:r>
              <a:rPr lang="en-US" sz="3100" dirty="0" err="1">
                <a:effectLst/>
                <a:ea typeface="Times New Roman" panose="02020603050405020304" pitchFamily="18" charset="0"/>
              </a:rPr>
              <a:t>ронични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</a:rPr>
              <a:t>риносинузитис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</a:rPr>
              <a:t>не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</a:rPr>
              <a:t>представља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</a:rPr>
              <a:t>једно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</a:rPr>
              <a:t>обољење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</a:rPr>
              <a:t>једним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</a:rPr>
              <a:t>узроком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.</a:t>
            </a:r>
            <a:endParaRPr lang="sr-Cyrl-RS" sz="31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Latn-CS" sz="3100" dirty="0">
                <a:effectLst/>
                <a:ea typeface="Times New Roman" panose="02020603050405020304" pitchFamily="18" charset="0"/>
              </a:rPr>
              <a:t>Потенцијални узрочници могу да буду бројни, различити и да преклапају један другог. </a:t>
            </a:r>
            <a:endParaRPr lang="sr-Cyrl-RS" sz="31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sz="3100" b="1" dirty="0">
                <a:solidFill>
                  <a:srgbClr val="C00000"/>
                </a:solidFill>
                <a:ea typeface="Times New Roman" panose="02020603050405020304" pitchFamily="18" charset="0"/>
              </a:rPr>
              <a:t>П</a:t>
            </a:r>
            <a:r>
              <a:rPr lang="en-US" sz="3100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рецизна</a:t>
            </a:r>
            <a:r>
              <a:rPr lang="en-US" sz="31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sz="31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хроничног</a:t>
            </a:r>
            <a:r>
              <a:rPr lang="en-US" sz="31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риносинузитиса</a:t>
            </a:r>
            <a:r>
              <a:rPr lang="en-US" sz="31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sr-Cyrl-RS" sz="31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је </a:t>
            </a:r>
            <a:r>
              <a:rPr lang="en-US" sz="3100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непозната</a:t>
            </a:r>
            <a:r>
              <a:rPr lang="en-US" sz="3100" dirty="0">
                <a:effectLst/>
                <a:ea typeface="Times New Roman" panose="02020603050405020304" pitchFamily="18" charset="0"/>
              </a:rPr>
              <a:t>. </a:t>
            </a:r>
            <a:endParaRPr lang="sr-Cyrl-RS" sz="31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pl-PL" sz="3100" dirty="0">
                <a:effectLst/>
                <a:ea typeface="Times New Roman" panose="02020603050405020304" pitchFamily="18" charset="0"/>
              </a:rPr>
              <a:t>Један од приступа разноликости могућих фактора је њихова подела на три главне категорије:</a:t>
            </a:r>
            <a:r>
              <a:rPr lang="pl-PL" sz="3100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 </a:t>
            </a:r>
            <a:endParaRPr lang="en-US" sz="3100" dirty="0">
              <a:effectLst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31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Системски</a:t>
            </a:r>
            <a:r>
              <a:rPr lang="en-US" sz="3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фактори</a:t>
            </a:r>
            <a:r>
              <a:rPr lang="en-US" sz="3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31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Локални</a:t>
            </a:r>
            <a:r>
              <a:rPr lang="en-US" sz="3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фактори</a:t>
            </a:r>
            <a:r>
              <a:rPr lang="en-US" sz="3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31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Фактори</a:t>
            </a:r>
            <a:r>
              <a:rPr lang="en-US" sz="3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окружења</a:t>
            </a:r>
            <a:endParaRPr lang="en-US" sz="3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dirty="0"/>
          </a:p>
          <a:p>
            <a:endParaRPr lang="sr-Cyrl-RS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664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12C0A-AE7B-241F-FE67-8D375F1C6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5807"/>
          </a:xfrm>
        </p:spPr>
        <p:txBody>
          <a:bodyPr>
            <a:normAutofit/>
          </a:bodyPr>
          <a:lstStyle/>
          <a:p>
            <a:r>
              <a:rPr lang="sr-Latn-CS" sz="3200" b="1" dirty="0">
                <a:effectLst/>
                <a:ea typeface="Times New Roman" panose="02020603050405020304" pitchFamily="18" charset="0"/>
              </a:rPr>
              <a:t>Класификација хроничног риносинузитиса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41383-D6FC-B58F-9092-81B060EDC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6342"/>
            <a:ext cx="10515600" cy="5040621"/>
          </a:xfrm>
        </p:spPr>
        <p:txBody>
          <a:bodyPr>
            <a:no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Генотипска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класификација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заснива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генетским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полиморфизмима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хроничног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риносинузитиса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имала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ограничену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употребу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Ендотипска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класификација</a:t>
            </a:r>
            <a:r>
              <a:rPr lang="sr-Cyrl-RS" sz="2400" b="1" dirty="0">
                <a:ea typeface="Times New Roman" panose="02020603050405020304" pitchFamily="18" charset="0"/>
              </a:rPr>
              <a:t> -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Хронични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риносинузитис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последица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нерегулисаних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имунолошких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одговора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спољашње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стимулусе</a:t>
            </a:r>
            <a:r>
              <a:rPr lang="sr-Cyrl-RS" sz="2400" dirty="0">
                <a:ea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који се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може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класификовати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3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инфламаторна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ендотипа</a:t>
            </a:r>
            <a:r>
              <a:rPr lang="sr-Cyrl-RS" sz="2400" b="1" dirty="0">
                <a:ea typeface="Times New Roman" panose="02020603050405020304" pitchFamily="18" charset="0"/>
              </a:rPr>
              <a:t>:</a:t>
            </a:r>
          </a:p>
          <a:p>
            <a:pPr marL="457200" lvl="1" indent="342900" algn="just">
              <a:spcBef>
                <a:spcPts val="0"/>
              </a:spcBef>
            </a:pPr>
            <a:r>
              <a:rPr lang="en-US" sz="2000" dirty="0" err="1">
                <a:effectLst/>
                <a:ea typeface="Times New Roman" panose="02020603050405020304" pitchFamily="18" charset="0"/>
              </a:rPr>
              <a:t>Запаљење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effectLst/>
                <a:ea typeface="Times New Roman" panose="02020603050405020304" pitchFamily="18" charset="0"/>
              </a:rPr>
              <a:t>типа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 1 (Т1)</a:t>
            </a:r>
            <a:endParaRPr lang="sr-Cyrl-RS" sz="2000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000" dirty="0" err="1">
                <a:effectLst/>
                <a:ea typeface="Times New Roman" panose="02020603050405020304" pitchFamily="18" charset="0"/>
              </a:rPr>
              <a:t>Запаљење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effectLst/>
                <a:ea typeface="Times New Roman" panose="02020603050405020304" pitchFamily="18" charset="0"/>
              </a:rPr>
              <a:t>типа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 2 (Т2)</a:t>
            </a:r>
            <a:endParaRPr lang="sr-Cyrl-RS" sz="2000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sr-Cyrl-RS" sz="2000" dirty="0">
                <a:ea typeface="Times New Roman" panose="02020603050405020304" pitchFamily="18" charset="0"/>
              </a:rPr>
              <a:t>З</a:t>
            </a:r>
            <a:r>
              <a:rPr lang="en-US" sz="2000" dirty="0" err="1">
                <a:effectLst/>
                <a:ea typeface="Times New Roman" panose="02020603050405020304" pitchFamily="18" charset="0"/>
              </a:rPr>
              <a:t>апаљењем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effectLst/>
                <a:ea typeface="Times New Roman" panose="02020603050405020304" pitchFamily="18" charset="0"/>
              </a:rPr>
              <a:t>типа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 3 </a:t>
            </a:r>
            <a:r>
              <a:rPr lang="en-US" sz="2000" b="1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effectLst/>
                <a:ea typeface="Times New Roman" panose="02020603050405020304" pitchFamily="18" charset="0"/>
              </a:rPr>
              <a:t>типа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 17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 (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Т3 </a:t>
            </a:r>
            <a:r>
              <a:rPr lang="en-US" sz="2000" b="1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 Т17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)</a:t>
            </a:r>
          </a:p>
          <a:p>
            <a:r>
              <a:rPr lang="en-US" sz="2400" b="1" dirty="0" err="1">
                <a:effectLst/>
                <a:ea typeface="Times New Roman" panose="02020603050405020304" pitchFamily="18" charset="0"/>
              </a:rPr>
              <a:t>Фенотипска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класификација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хроничног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риносинузитиса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је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најзаступљенија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литератури</a:t>
            </a:r>
            <a:r>
              <a:rPr lang="sr-Cyrl-RS" sz="2400" dirty="0"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користи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клинички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видљиве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карактеристике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риносинузитиса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том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смислу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хроничног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риносинузитиса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издвојена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2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главна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фенотипа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en-US" b="1" dirty="0" err="1">
                <a:effectLst/>
                <a:ea typeface="Times New Roman" panose="02020603050405020304" pitchFamily="18" charset="0"/>
              </a:rPr>
              <a:t>хронични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риносинузитис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без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носне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полипозе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en-US" b="1" dirty="0" err="1">
                <a:effectLst/>
                <a:ea typeface="Times New Roman" panose="02020603050405020304" pitchFamily="18" charset="0"/>
              </a:rPr>
              <a:t>хронични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риносинузитис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носном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полипозом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79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1400E-2E33-7E95-7647-1B61E6CE2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6626"/>
          </a:xfrm>
        </p:spPr>
        <p:txBody>
          <a:bodyPr>
            <a:normAutofit/>
          </a:bodyPr>
          <a:lstStyle/>
          <a:p>
            <a:r>
              <a:rPr lang="en-US" sz="3600" dirty="0" err="1">
                <a:effectLst/>
                <a:ea typeface="Times New Roman" panose="02020603050405020304" pitchFamily="18" charset="0"/>
              </a:rPr>
              <a:t>Хронични</a:t>
            </a:r>
            <a:r>
              <a:rPr lang="en-US" sz="3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ea typeface="Times New Roman" panose="02020603050405020304" pitchFamily="18" charset="0"/>
              </a:rPr>
              <a:t>риносинузитиси</a:t>
            </a:r>
            <a:r>
              <a:rPr lang="en-US" sz="3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ea typeface="Times New Roman" panose="02020603050405020304" pitchFamily="18" charset="0"/>
              </a:rPr>
              <a:t>без</a:t>
            </a:r>
            <a:r>
              <a:rPr lang="en-US" sz="3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ea typeface="Times New Roman" panose="02020603050405020304" pitchFamily="18" charset="0"/>
              </a:rPr>
              <a:t>носне</a:t>
            </a:r>
            <a:r>
              <a:rPr lang="en-US" sz="3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ea typeface="Times New Roman" panose="02020603050405020304" pitchFamily="18" charset="0"/>
              </a:rPr>
              <a:t>полипозе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A04D2-4F00-91F2-C7C7-A6DF8D0AE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2"/>
            <a:ext cx="10515600" cy="4925211"/>
          </a:xfrm>
        </p:spPr>
        <p:txBody>
          <a:bodyPr>
            <a:no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sz="2400" dirty="0">
                <a:ea typeface="Times New Roman" panose="02020603050405020304" pitchFamily="18" charset="0"/>
              </a:rPr>
              <a:t>П</a:t>
            </a:r>
            <a:r>
              <a:rPr lang="sr-Latn-CS" sz="2400" dirty="0">
                <a:effectLst/>
                <a:ea typeface="Times New Roman" panose="02020603050405020304" pitchFamily="18" charset="0"/>
              </a:rPr>
              <a:t>редставља групу поремећаја који се карактеришу инфламацијом слузнице носа и једног или више параназалних синуса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,</a:t>
            </a:r>
            <a:r>
              <a:rPr lang="sr-Latn-CS" sz="2400" dirty="0">
                <a:effectLst/>
                <a:ea typeface="Times New Roman" panose="02020603050405020304" pitchFamily="18" charset="0"/>
              </a:rPr>
              <a:t> са најмањим трајањем од 12 недеља непрекидно и где упркос медикаментозном третману нема комплетне резолуције симптома.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	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ea typeface="Times New Roman" panose="02020603050405020304" pitchFamily="18" charset="0"/>
              </a:rPr>
              <a:t>Клиничка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слика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симптоми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бити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локални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регионални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општи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локалних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се јављају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четири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кардинална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: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ea typeface="Times New Roman" panose="02020603050405020304" pitchFamily="18" charset="0"/>
              </a:rPr>
              <a:t>1.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М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укопурулентна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секреција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и/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сливање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секрета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низ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задњи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зид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ждрела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; 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ea typeface="Times New Roman" panose="02020603050405020304" pitchFamily="18" charset="0"/>
              </a:rPr>
              <a:t>2.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О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тежано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дисање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нос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запушеност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блокада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)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ea typeface="Times New Roman" panose="02020603050405020304" pitchFamily="18" charset="0"/>
              </a:rPr>
              <a:t>3.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О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сећај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бола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и/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притиска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пределу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лица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; 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ea typeface="Times New Roman" panose="02020603050405020304" pitchFamily="18" charset="0"/>
              </a:rPr>
              <a:t>4. 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С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мањен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изгубљен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осећај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мириса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r>
              <a:rPr lang="en-US" sz="2400" dirty="0" err="1">
                <a:effectLst/>
                <a:ea typeface="Times New Roman" panose="02020603050405020304" pitchFamily="18" charset="0"/>
              </a:rPr>
              <a:t>Два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више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ових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морало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буде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присутно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12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више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недеља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упркос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медикаментозној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терапији</a:t>
            </a:r>
            <a:r>
              <a:rPr lang="sr-Cyrl-RS" sz="2400" dirty="0">
                <a:effectLst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би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посумњало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хронични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Times New Roman" panose="02020603050405020304" pitchFamily="18" charset="0"/>
              </a:rPr>
              <a:t>риносинузитис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4492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3E7C8-76EF-8ED4-6A0B-50839B30C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0011"/>
            <a:ext cx="10241132" cy="4891596"/>
          </a:xfrm>
        </p:spPr>
        <p:txBody>
          <a:bodyPr/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Регионални</a:t>
            </a:r>
            <a:r>
              <a:rPr lang="en-U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симптоми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бити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фарингеални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ларингеални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трахеални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, а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репрезентују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боловима</a:t>
            </a:r>
            <a:r>
              <a:rPr lang="en-US" dirty="0">
                <a:effectLst/>
                <a:ea typeface="Times New Roman" panose="02020603050405020304" pitchFamily="18" charset="0"/>
              </a:rPr>
              <a:t> у</a:t>
            </a:r>
            <a:r>
              <a:rPr lang="sr-Cyrl-RS" dirty="0">
                <a:effectLst/>
                <a:ea typeface="Times New Roman" panose="02020603050405020304" pitchFamily="18" charset="0"/>
              </a:rPr>
              <a:t> ждрелу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поремећеном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функцијом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Еустахијеве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тубе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дисфонијом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упорним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кашљем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Општи</a:t>
            </a:r>
            <a:r>
              <a:rPr lang="en-US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симптоми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укључују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дремљивост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нелагодност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грозницу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Такође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важно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уочи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веза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могућим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коморбидним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обољењима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попут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астме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алергијског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ринитиса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интолеранције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аспирин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цистичне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фиброзе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ларингофарингеалног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рефлукса</a:t>
            </a:r>
            <a:r>
              <a:rPr lang="en-US" dirty="0">
                <a:effectLst/>
                <a:ea typeface="Times New Roman" panose="02020603050405020304" pitchFamily="18" charset="0"/>
              </a:rPr>
              <a:t> (LPR),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гастроезофагеалне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рефлуксне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болести</a:t>
            </a:r>
            <a:r>
              <a:rPr lang="en-US" dirty="0">
                <a:effectLst/>
                <a:ea typeface="Times New Roman" panose="02020603050405020304" pitchFamily="18" charset="0"/>
              </a:rPr>
              <a:t> (GERD),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примарне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цилијарне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дискинезије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системског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васкулитиса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грануломатозних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обољења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сл</a:t>
            </a:r>
            <a:r>
              <a:rPr lang="en-US" dirty="0">
                <a:effectLst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7007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6AE3D-2029-8DFA-5767-3488E239B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2635"/>
            <a:ext cx="10515600" cy="5752730"/>
          </a:xfrm>
        </p:spPr>
        <p:txBody>
          <a:bodyPr>
            <a:normAutofit fontScale="92500"/>
          </a:bodyPr>
          <a:lstStyle/>
          <a:p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Дијагноза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поставља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анамнезом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клиничким</a:t>
            </a:r>
            <a:r>
              <a:rPr lang="en-US" dirty="0">
                <a:effectLst/>
                <a:ea typeface="Times New Roman" panose="02020603050405020304" pitchFamily="18" charset="0"/>
              </a:rPr>
              <a:t> ОРЛ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прегледом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радиолошким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бактериолошким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алергоимунолошким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цитолошким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испитивањима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ea typeface="Times New Roman" panose="02020603050405020304" pitchFamily="18" charset="0"/>
              </a:rPr>
              <a:t>Ендоскопија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представља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методу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избора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клинички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преглед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питању</a:t>
            </a:r>
            <a:r>
              <a:rPr lang="en-US" dirty="0">
                <a:effectLst/>
                <a:ea typeface="Times New Roman" panose="02020603050405020304" pitchFamily="18" charset="0"/>
              </a:rPr>
              <a:t>. У ОРЛ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амбулантама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немају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опрему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ендоскопски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преглед</a:t>
            </a:r>
            <a:r>
              <a:rPr lang="sr-Cyrl-RS" dirty="0">
                <a:effectLst/>
                <a:ea typeface="Times New Roman" panose="02020603050405020304" pitchFamily="18" charset="0"/>
              </a:rPr>
              <a:t>,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ураде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предња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задња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риноскопија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пружају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мање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вреде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информације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ea typeface="Times New Roman" panose="02020603050405020304" pitchFamily="18" charset="0"/>
              </a:rPr>
              <a:t>Радиолошка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метода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избора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хроничног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риносинизитиса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CT.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користи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узимање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бриса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најбоље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из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регије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средњег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ходника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ea typeface="Times New Roman" panose="02020603050405020304" pitchFamily="18" charset="0"/>
              </a:rPr>
              <a:t>Алерго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тестирање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било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кожним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„</a:t>
            </a:r>
            <a:r>
              <a:rPr lang="en-US" dirty="0">
                <a:effectLst/>
                <a:ea typeface="Times New Roman" panose="02020603050405020304" pitchFamily="18" charset="0"/>
              </a:rPr>
              <a:t>prick</a:t>
            </a:r>
            <a:r>
              <a:rPr lang="sr-Cyrl-RS" dirty="0">
                <a:effectLst/>
                <a:ea typeface="Times New Roman" panose="02020603050405020304" pitchFamily="18" charset="0"/>
              </a:rPr>
              <a:t>“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пробама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испитивањем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серума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специфичне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IgE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такође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значајне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корисити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ea typeface="Times New Roman" panose="02020603050405020304" pitchFamily="18" charset="0"/>
              </a:rPr>
              <a:t>Цитолошки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преглед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размаза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секрета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ограничену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вредност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дијагнози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хроничног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риносинузитиса</a:t>
            </a:r>
            <a:r>
              <a:rPr lang="en-US" dirty="0">
                <a:effectLst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842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972452" cy="1143000"/>
          </a:xfrm>
        </p:spPr>
        <p:txBody>
          <a:bodyPr>
            <a:normAutofit fontScale="90000"/>
          </a:bodyPr>
          <a:lstStyle/>
          <a:p>
            <a:r>
              <a:rPr lang="x-none" dirty="0">
                <a:solidFill>
                  <a:srgbClr val="6600CC"/>
                </a:solidFill>
              </a:rPr>
              <a:t>КТ – Обострани хронични максиларни синузитис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65538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738546" y="1714488"/>
          <a:ext cx="4191042" cy="3929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857899" imgH="2857899" progId="">
                  <p:embed/>
                </p:oleObj>
              </mc:Choice>
              <mc:Fallback>
                <p:oleObj name="Photo Editor Photo" r:id="rId2" imgW="2857899" imgH="285789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8546" y="1714488"/>
                        <a:ext cx="4191042" cy="39290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5363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6FF15-9652-ECAC-1370-1F07DF8A6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767" y="700064"/>
            <a:ext cx="11031245" cy="5457872"/>
          </a:xfrm>
        </p:spPr>
        <p:txBody>
          <a:bodyPr>
            <a:no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Терапија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хроничног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риносинузитиса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из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дидактичких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разлога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подељена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конзервативну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тј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медикаментозну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хируршку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оне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свакодневној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клиничкој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пракси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неодвојиво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повезане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лекова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користе</a:t>
            </a:r>
            <a:r>
              <a:rPr lang="sr-Cyrl-RS" dirty="0">
                <a:effectLst/>
                <a:ea typeface="Times New Roman" panose="02020603050405020304" pitchFamily="18" charset="0"/>
              </a:rPr>
              <a:t>: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интраназални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кортикостероиди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системски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топикални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антибиотици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орални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интраназални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деконгестиви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муколитици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инхалације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испирање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шупљина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орални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интраназални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антихистаминици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тежих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форми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користе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орални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кортикостероиди</a:t>
            </a:r>
            <a:r>
              <a:rPr lang="en-US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Уколико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лековима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дође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задовољавајућег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побољшања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sr-Cyrl-RS" dirty="0">
                <a:effectLst/>
                <a:ea typeface="Times New Roman" panose="02020603050405020304" pitchFamily="18" charset="0"/>
              </a:rPr>
              <a:t>,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примењује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хируршки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третман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Хируршке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методе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данас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користе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ea typeface="Times New Roman" panose="02020603050405020304" pitchFamily="18" charset="0"/>
              </a:rPr>
              <a:t>: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800" dirty="0">
                <a:effectLst/>
                <a:ea typeface="Times New Roman" panose="02020603050405020304" pitchFamily="18" charset="0"/>
              </a:rPr>
              <a:t>1. 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Ф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ункционална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ендоскопска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синусна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хирургија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(FESS)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;</a:t>
            </a:r>
            <a:endParaRPr lang="sr-Cyrl-RS" sz="2800" dirty="0"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800" dirty="0">
                <a:effectLst/>
                <a:ea typeface="Times New Roman" panose="02020603050405020304" pitchFamily="18" charset="0"/>
              </a:rPr>
              <a:t>2. 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К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ласичне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хируршке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ea typeface="Times New Roman" panose="02020603050405020304" pitchFamily="18" charset="0"/>
              </a:rPr>
              <a:t>методе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152382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1011222"/>
          </a:xfrm>
        </p:spPr>
        <p:txBody>
          <a:bodyPr>
            <a:normAutofit fontScale="90000"/>
          </a:bodyPr>
          <a:lstStyle/>
          <a:p>
            <a:r>
              <a:rPr lang="x-none" dirty="0">
                <a:solidFill>
                  <a:srgbClr val="6600CC"/>
                </a:solidFill>
              </a:rPr>
              <a:t>Инструменти и ендоскопи за ФЕСС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5" descr="D:\Documents and Settings\Korisnik\My Documents\BANE\MONOGRAFIJA\SLIKE - APARATI i INSTRUMENTI\P2050004.JPG"/>
          <p:cNvPicPr>
            <a:picLocks noGrp="1"/>
          </p:cNvPicPr>
          <p:nvPr>
            <p:ph sz="quarter" idx="1"/>
          </p:nvPr>
        </p:nvPicPr>
        <p:blipFill>
          <a:blip r:embed="rId2"/>
          <a:srcRect l="4353" r="2985"/>
          <a:stretch>
            <a:fillRect/>
          </a:stretch>
        </p:blipFill>
        <p:spPr>
          <a:xfrm>
            <a:off x="1809721" y="1928802"/>
            <a:ext cx="3695715" cy="3143272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b="6392"/>
          <a:stretch>
            <a:fillRect/>
          </a:stretch>
        </p:blipFill>
        <p:spPr>
          <a:xfrm>
            <a:off x="5595934" y="1928802"/>
            <a:ext cx="4470400" cy="31385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6053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5189" y="642918"/>
            <a:ext cx="8345557" cy="2602790"/>
          </a:xfrm>
        </p:spPr>
        <p:txBody>
          <a:bodyPr>
            <a:noAutofit/>
          </a:bodyPr>
          <a:lstStyle/>
          <a:p>
            <a:r>
              <a:rPr lang="fr-FR" sz="5400" dirty="0" err="1"/>
              <a:t>Акутни</a:t>
            </a:r>
            <a:r>
              <a:rPr lang="fr-FR" sz="5400" dirty="0"/>
              <a:t> </a:t>
            </a:r>
            <a:r>
              <a:rPr lang="sr-Cyrl-RS" sz="5400" dirty="0"/>
              <a:t>и хронични </a:t>
            </a:r>
            <a:r>
              <a:rPr lang="fr-FR" sz="5400" dirty="0" err="1"/>
              <a:t>риносинузитиси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4162319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66910" y="1071546"/>
            <a:ext cx="3643338" cy="3357586"/>
          </a:xfrm>
        </p:spPr>
      </p:pic>
      <p:pic>
        <p:nvPicPr>
          <p:cNvPr id="5" name="Content Placeholder 6" descr="D:\Documents and Settings\Korisnik\My Documents\BANE\MONOGRAFIJA\VIDEO\etmoidetomija.bmp"/>
          <p:cNvPicPr>
            <a:picLocks/>
          </p:cNvPicPr>
          <p:nvPr/>
        </p:nvPicPr>
        <p:blipFill>
          <a:blip r:embed="rId3"/>
          <a:srcRect l="7219" r="11090"/>
          <a:stretch>
            <a:fillRect/>
          </a:stretch>
        </p:blipFill>
        <p:spPr>
          <a:xfrm>
            <a:off x="6238876" y="1071546"/>
            <a:ext cx="3571876" cy="335758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81224" y="4714884"/>
            <a:ext cx="328614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b="1" dirty="0">
                <a:solidFill>
                  <a:srgbClr val="FFFF00"/>
                </a:solidFill>
              </a:rPr>
              <a:t>Антротомија </a:t>
            </a:r>
            <a:r>
              <a:rPr lang="x-none" sz="2000" dirty="0">
                <a:solidFill>
                  <a:srgbClr val="FFFF00"/>
                </a:solidFill>
              </a:rPr>
              <a:t>десног максиларног синсуа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67438" y="4714884"/>
            <a:ext cx="371477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b="1" dirty="0">
                <a:solidFill>
                  <a:srgbClr val="FFFF00"/>
                </a:solidFill>
              </a:rPr>
              <a:t>Тотална етмоидектомија</a:t>
            </a:r>
            <a:r>
              <a:rPr lang="x-none" sz="2000" dirty="0">
                <a:solidFill>
                  <a:srgbClr val="FFFF00"/>
                </a:solidFill>
              </a:rPr>
              <a:t> левог етмоидалног синуса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05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357166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x-none" dirty="0">
                <a:solidFill>
                  <a:srgbClr val="6600CC"/>
                </a:solidFill>
              </a:rPr>
              <a:t>Операција максиларног синуса Калдвел-Лик (Caldwell-Luc)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6758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038722" y="2071678"/>
          <a:ext cx="3914402" cy="3000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3323810" imgH="2400635" progId="">
                  <p:embed/>
                </p:oleObj>
              </mc:Choice>
              <mc:Fallback>
                <p:oleObj name="Photo Editor Photo" r:id="rId2" imgW="3323810" imgH="240063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8722" y="2071678"/>
                        <a:ext cx="3914402" cy="3000396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0099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7" name="Object 4"/>
          <p:cNvGraphicFramePr>
            <a:graphicFrameLocks noChangeAspect="1"/>
          </p:cNvGraphicFramePr>
          <p:nvPr/>
        </p:nvGraphicFramePr>
        <p:xfrm>
          <a:off x="6096001" y="2071678"/>
          <a:ext cx="3675015" cy="3000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3323810" imgH="2419048" progId="">
                  <p:embed/>
                </p:oleObj>
              </mc:Choice>
              <mc:Fallback>
                <p:oleObj name="Photo Editor Photo" r:id="rId4" imgW="3323810" imgH="241904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1" y="2071678"/>
                        <a:ext cx="3675015" cy="3000396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0099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5006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66909" y="642918"/>
            <a:ext cx="9283685" cy="92869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>
                <a:solidFill>
                  <a:srgbClr val="6600CC"/>
                </a:solidFill>
                <a:latin typeface="+mn-lt"/>
              </a:rPr>
              <a:t>Фронтоетмоидектомија левог фронто-етмоидног комплекса</a:t>
            </a:r>
            <a:endParaRPr lang="en-GB" sz="3200" dirty="0">
              <a:solidFill>
                <a:srgbClr val="6600CC"/>
              </a:solidFill>
              <a:latin typeface="+mn-lt"/>
            </a:endParaRPr>
          </a:p>
        </p:txBody>
      </p:sp>
      <p:graphicFrame>
        <p:nvGraphicFramePr>
          <p:cNvPr id="18434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667109" y="2000240"/>
          <a:ext cx="4438527" cy="3714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3095238" imgH="2591162" progId="">
                  <p:embed/>
                </p:oleObj>
              </mc:Choice>
              <mc:Fallback>
                <p:oleObj name="Photo Editor Photo" r:id="rId2" imgW="3095238" imgH="25911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109" y="2000240"/>
                        <a:ext cx="4438527" cy="3714776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9933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08483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5676" y="1357298"/>
            <a:ext cx="8389318" cy="1894362"/>
          </a:xfrm>
        </p:spPr>
        <p:txBody>
          <a:bodyPr>
            <a:normAutofit/>
          </a:bodyPr>
          <a:lstStyle/>
          <a:p>
            <a:r>
              <a:rPr lang="fr-FR" sz="5400" dirty="0" err="1"/>
              <a:t>Хронични</a:t>
            </a:r>
            <a:r>
              <a:rPr lang="fr-FR" sz="5400" dirty="0"/>
              <a:t> </a:t>
            </a:r>
            <a:r>
              <a:rPr lang="fr-FR" sz="5400" dirty="0" err="1"/>
              <a:t>риносинузитиси</a:t>
            </a:r>
            <a:r>
              <a:rPr lang="fr-FR" sz="5400" dirty="0"/>
              <a:t> </a:t>
            </a:r>
            <a:r>
              <a:rPr lang="fr-FR" sz="5400" dirty="0" err="1"/>
              <a:t>са</a:t>
            </a:r>
            <a:r>
              <a:rPr lang="fr-FR" sz="5400" dirty="0"/>
              <a:t> </a:t>
            </a:r>
            <a:r>
              <a:rPr lang="fr-FR" sz="5400" dirty="0" err="1"/>
              <a:t>носном</a:t>
            </a:r>
            <a:r>
              <a:rPr lang="fr-FR" sz="5400" dirty="0"/>
              <a:t> </a:t>
            </a:r>
            <a:r>
              <a:rPr lang="fr-FR" sz="5400" dirty="0" err="1"/>
              <a:t>полипозом</a:t>
            </a:r>
            <a:endParaRPr lang="en-US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032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62909" y="662096"/>
            <a:ext cx="10445349" cy="5500726"/>
          </a:xfrm>
        </p:spPr>
        <p:txBody>
          <a:bodyPr>
            <a:normAutofit/>
          </a:bodyPr>
          <a:lstStyle/>
          <a:p>
            <a:r>
              <a:rPr lang="x-none" b="1" dirty="0">
                <a:solidFill>
                  <a:srgbClr val="6600CC"/>
                </a:solidFill>
              </a:rPr>
              <a:t>Полипи</a:t>
            </a:r>
            <a:r>
              <a:rPr lang="x-none" dirty="0"/>
              <a:t> су псеудотуморске формације, најчешће крушколиког облика, глатке и сјајне површине, сивкасто-плавичасто-ружичасте боје и пихтијасте конзистенције.</a:t>
            </a:r>
          </a:p>
          <a:p>
            <a:r>
              <a:rPr lang="x-none" b="1" dirty="0">
                <a:solidFill>
                  <a:srgbClr val="6600CC"/>
                </a:solidFill>
              </a:rPr>
              <a:t>Локализација</a:t>
            </a:r>
            <a:r>
              <a:rPr lang="x-none" dirty="0"/>
              <a:t> –</a:t>
            </a:r>
            <a:r>
              <a:rPr lang="sr-Latn-RS" dirty="0"/>
              <a:t> </a:t>
            </a:r>
            <a:r>
              <a:rPr lang="en-US" dirty="0">
                <a:effectLst/>
                <a:ea typeface="Times New Roman" panose="02020603050405020304" pitchFamily="18" charset="0"/>
              </a:rPr>
              <a:t>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носу</a:t>
            </a:r>
            <a:r>
              <a:rPr lang="en-US" dirty="0">
                <a:effectLst/>
                <a:ea typeface="Times New Roman" panose="02020603050405020304" pitchFamily="18" charset="0"/>
              </a:rPr>
              <a:t>,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регији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средњег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горњег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ходника</a:t>
            </a:r>
            <a:r>
              <a:rPr lang="sr-Cyrl-RS" dirty="0">
                <a:effectLst/>
                <a:ea typeface="Times New Roman" panose="02020603050405020304" pitchFamily="18" charset="0"/>
              </a:rPr>
              <a:t>, као и у регији етмоида,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најчешће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hr-HR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дупликатурама слузнице. 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На овим местима слузница није чврсто срасла са подлогом, а крвни притисак је низак</a:t>
            </a:r>
            <a:r>
              <a:rPr lang="sr-Latn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Могу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бити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присутни</a:t>
            </a:r>
            <a:r>
              <a:rPr lang="en-US" dirty="0">
                <a:effectLst/>
                <a:ea typeface="Times New Roman" panose="02020603050405020304" pitchFamily="18" charset="0"/>
              </a:rPr>
              <a:t> и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максиларни</a:t>
            </a:r>
            <a:r>
              <a:rPr lang="sr-Cyrl-RS" dirty="0">
                <a:effectLst/>
                <a:ea typeface="Times New Roman" panose="02020603050405020304" pitchFamily="18" charset="0"/>
              </a:rPr>
              <a:t>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синус</a:t>
            </a:r>
            <a:r>
              <a:rPr lang="sr-Cyrl-RS" dirty="0">
                <a:effectLst/>
                <a:ea typeface="Times New Roman" panose="02020603050405020304" pitchFamily="18" charset="0"/>
              </a:rPr>
              <a:t>им</a:t>
            </a:r>
            <a:r>
              <a:rPr lang="en-US" dirty="0">
                <a:effectLst/>
                <a:ea typeface="Times New Roman" panose="02020603050405020304" pitchFamily="18" charset="0"/>
              </a:rPr>
              <a:t>а,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носни</a:t>
            </a:r>
            <a:r>
              <a:rPr lang="sr-Cyrl-RS" dirty="0">
                <a:effectLst/>
                <a:ea typeface="Times New Roman" panose="02020603050405020304" pitchFamily="18" charset="0"/>
              </a:rPr>
              <a:t>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шкољк</a:t>
            </a:r>
            <a:r>
              <a:rPr lang="sr-Cyrl-RS" dirty="0">
                <a:effectLst/>
                <a:ea typeface="Times New Roman" panose="02020603050405020304" pitchFamily="18" charset="0"/>
              </a:rPr>
              <a:t>ама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чак</a:t>
            </a:r>
            <a:r>
              <a:rPr lang="en-US" dirty="0">
                <a:effectLst/>
                <a:ea typeface="Times New Roman" panose="02020603050405020304" pitchFamily="18" charset="0"/>
              </a:rPr>
              <a:t> и</a:t>
            </a:r>
            <a:r>
              <a:rPr lang="sr-Cyrl-RS" dirty="0">
                <a:effectLst/>
                <a:ea typeface="Times New Roman" panose="02020603050405020304" pitchFamily="18" charset="0"/>
              </a:rPr>
              <a:t> 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септум</a:t>
            </a:r>
            <a:r>
              <a:rPr lang="sr-Cyrl-RS" dirty="0">
                <a:effectLst/>
                <a:ea typeface="Times New Roman" panose="02020603050405020304" pitchFamily="18" charset="0"/>
              </a:rPr>
              <a:t>у</a:t>
            </a:r>
            <a:r>
              <a:rPr lang="sr-Latn-RS" dirty="0">
                <a:effectLst/>
                <a:ea typeface="Times New Roman" panose="02020603050405020304" pitchFamily="18" charset="0"/>
              </a:rPr>
              <a:t>.</a:t>
            </a:r>
            <a:endParaRPr lang="x-none" dirty="0"/>
          </a:p>
          <a:p>
            <a:r>
              <a:rPr lang="x-none" b="1" dirty="0">
                <a:solidFill>
                  <a:srgbClr val="6600CC"/>
                </a:solidFill>
              </a:rPr>
              <a:t>Етиологија</a:t>
            </a:r>
            <a:r>
              <a:rPr lang="x-none" dirty="0"/>
              <a:t> – непозната </a:t>
            </a:r>
            <a:endParaRPr lang="sr-Cyrl-RS" dirty="0"/>
          </a:p>
          <a:p>
            <a:pPr lvl="1"/>
            <a:r>
              <a:rPr lang="hr-HR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Све што је у етиологији речено за хронични риносинузитис без носне полипозе</a:t>
            </a:r>
            <a:r>
              <a:rPr lang="sr-Cyrl-RS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</a:t>
            </a:r>
            <a:r>
              <a:rPr lang="hr-HR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важи и за ову форму</a:t>
            </a:r>
            <a:r>
              <a:rPr lang="x-none" dirty="0"/>
              <a:t>.</a:t>
            </a:r>
          </a:p>
          <a:p>
            <a:r>
              <a:rPr lang="x-none" dirty="0"/>
              <a:t>Могу бити : мултипли (чешћ</a:t>
            </a:r>
            <a:r>
              <a:rPr lang="sr-Cyrl-RS" dirty="0"/>
              <a:t>и су</a:t>
            </a:r>
            <a:r>
              <a:rPr lang="x-none" dirty="0"/>
              <a:t>), солитарни и антрохоанални; једнострани и обострани (чешћ</a:t>
            </a:r>
            <a:r>
              <a:rPr lang="sr-Cyrl-RS" dirty="0"/>
              <a:t>и су</a:t>
            </a:r>
            <a:r>
              <a:rPr lang="x-none" dirty="0"/>
              <a:t>).</a:t>
            </a:r>
            <a:r>
              <a:rPr lang="x-none" b="1" dirty="0">
                <a:solidFill>
                  <a:srgbClr val="6600CC"/>
                </a:solidFill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5452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72357" y="714356"/>
            <a:ext cx="11007751" cy="5500726"/>
          </a:xfrm>
        </p:spPr>
        <p:txBody>
          <a:bodyPr>
            <a:normAutofit fontScale="92500" lnSpcReduction="20000"/>
          </a:bodyPr>
          <a:lstStyle/>
          <a:p>
            <a:r>
              <a:rPr lang="x-none" b="1" dirty="0">
                <a:solidFill>
                  <a:srgbClr val="6600CC"/>
                </a:solidFill>
              </a:rPr>
              <a:t>Симптоматологија</a:t>
            </a:r>
            <a:r>
              <a:rPr lang="x-none" dirty="0"/>
              <a:t> </a:t>
            </a:r>
            <a:r>
              <a:rPr lang="sr-Cyrl-RS" dirty="0"/>
              <a:t>– </a:t>
            </a:r>
            <a:r>
              <a:rPr lang="hr-HR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четири кардинална симптома:  </a:t>
            </a:r>
            <a:endParaRPr lang="sr-Cyrl-RS" spc="-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lvl="1"/>
            <a:r>
              <a:rPr lang="en-US" dirty="0" err="1">
                <a:effectLst/>
                <a:ea typeface="Times New Roman" panose="02020603050405020304" pitchFamily="18" charset="0"/>
              </a:rPr>
              <a:t>мукопурулентна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секреција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из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 и/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постназална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дренажа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en-US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отежано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дисање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нос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en-US" dirty="0" err="1">
                <a:effectLst/>
                <a:ea typeface="Times New Roman" panose="02020603050405020304" pitchFamily="18" charset="0"/>
              </a:rPr>
              <a:t>осећај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бола</a:t>
            </a:r>
            <a:r>
              <a:rPr lang="en-US" dirty="0">
                <a:effectLst/>
                <a:ea typeface="Times New Roman" panose="02020603050405020304" pitchFamily="18" charset="0"/>
              </a:rPr>
              <a:t> и/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притиска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пределу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лица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en-US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смањен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изгубљен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осећај</a:t>
            </a:r>
            <a:r>
              <a:rPr lang="en-U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мириса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поставила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дијагноза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потребно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да</a:t>
            </a:r>
            <a:r>
              <a:rPr lang="sr-Cyrl-R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упркос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медикаментозној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терапији</a:t>
            </a:r>
            <a:r>
              <a:rPr lang="sr-Cyrl-RS" dirty="0">
                <a:effectLst/>
                <a:ea typeface="Times New Roman" panose="02020603050405020304" pitchFamily="18" charset="0"/>
              </a:rPr>
              <a:t>,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два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више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ових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буде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присутно</a:t>
            </a:r>
            <a:r>
              <a:rPr lang="en-US" dirty="0">
                <a:effectLst/>
                <a:ea typeface="Times New Roman" panose="02020603050405020304" pitchFamily="18" charset="0"/>
              </a:rPr>
              <a:t> 12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више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недеља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x-none" b="1" dirty="0">
                <a:solidFill>
                  <a:srgbClr val="6600CC"/>
                </a:solidFill>
              </a:rPr>
              <a:t>Дијагноза</a:t>
            </a:r>
            <a:r>
              <a:rPr lang="x-none" dirty="0"/>
              <a:t> – анамнеза, клинички преглед (предња риноскопија, ендоскопија носа), </a:t>
            </a:r>
            <a:r>
              <a:rPr lang="sr-Cyrl-RS" dirty="0"/>
              <a:t>МСЦ</a:t>
            </a:r>
            <a:r>
              <a:rPr lang="x-none" dirty="0"/>
              <a:t>Т (метода избора), </a:t>
            </a:r>
            <a:r>
              <a:rPr lang="sr-Latn-CS" dirty="0">
                <a:effectLst/>
                <a:ea typeface="Times New Roman" panose="02020603050405020304" pitchFamily="18" charset="0"/>
              </a:rPr>
              <a:t>алерголошк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sr-Latn-CS" dirty="0">
                <a:effectLst/>
                <a:ea typeface="Times New Roman" panose="02020603050405020304" pitchFamily="18" charset="0"/>
              </a:rPr>
              <a:t>, микробиолошк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sr-Latn-CS" dirty="0">
                <a:effectLst/>
                <a:ea typeface="Times New Roman" panose="02020603050405020304" pitchFamily="18" charset="0"/>
              </a:rPr>
              <a:t>, имунолошк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sr-Latn-CS" dirty="0">
                <a:effectLst/>
                <a:ea typeface="Times New Roman" panose="02020603050405020304" pitchFamily="18" charset="0"/>
              </a:rPr>
              <a:t> и цитолошк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sr-Latn-CS" dirty="0">
                <a:effectLst/>
                <a:ea typeface="Times New Roman" panose="02020603050405020304" pitchFamily="18" charset="0"/>
              </a:rPr>
              <a:t> испитивања.</a:t>
            </a:r>
            <a:endParaRPr lang="sr-Cyrl-RS" dirty="0"/>
          </a:p>
          <a:p>
            <a:pPr lvl="1"/>
            <a:r>
              <a:rPr lang="sr-Latn-CS" dirty="0">
                <a:effectLst/>
                <a:ea typeface="Times New Roman" panose="02020603050405020304" pitchFamily="18" charset="0"/>
              </a:rPr>
              <a:t>За потврђивање дијагнозе је неопходна </a:t>
            </a:r>
            <a:r>
              <a:rPr lang="sr-Latn-C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ендоскопска потврда </a:t>
            </a:r>
            <a:r>
              <a:rPr lang="sr-Latn-CS" dirty="0">
                <a:effectLst/>
                <a:ea typeface="Times New Roman" panose="02020603050405020304" pitchFamily="18" charset="0"/>
              </a:rPr>
              <a:t>присуства полипа у носним шупљинама, као и </a:t>
            </a:r>
            <a:r>
              <a:rPr lang="sr-Latn-CS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потврда обољења слузнице параназалних синуса на CT-у</a:t>
            </a:r>
            <a:r>
              <a:rPr lang="sr-Cyrl-RS" dirty="0">
                <a:effectLst/>
                <a:ea typeface="Times New Roman" panose="02020603050405020304" pitchFamily="18" charset="0"/>
              </a:rPr>
              <a:t>.</a:t>
            </a:r>
            <a:endParaRPr lang="x-none" dirty="0"/>
          </a:p>
          <a:p>
            <a:r>
              <a:rPr lang="x-none" b="1" dirty="0">
                <a:solidFill>
                  <a:srgbClr val="6600CC"/>
                </a:solidFill>
              </a:rPr>
              <a:t>Терапија</a:t>
            </a:r>
            <a:r>
              <a:rPr lang="x-none" dirty="0"/>
              <a:t> – </a:t>
            </a:r>
            <a:r>
              <a:rPr lang="x-none" b="1" dirty="0">
                <a:solidFill>
                  <a:srgbClr val="C00000"/>
                </a:solidFill>
              </a:rPr>
              <a:t>хируршка</a:t>
            </a:r>
            <a:r>
              <a:rPr lang="x-none" dirty="0"/>
              <a:t> (</a:t>
            </a:r>
            <a:r>
              <a:rPr lang="x-none" dirty="0">
                <a:solidFill>
                  <a:srgbClr val="C00000"/>
                </a:solidFill>
              </a:rPr>
              <a:t>ФЕСС</a:t>
            </a:r>
            <a:r>
              <a:rPr lang="x-none" dirty="0"/>
              <a:t>) и </a:t>
            </a:r>
            <a:r>
              <a:rPr lang="x-none" b="1" dirty="0">
                <a:solidFill>
                  <a:srgbClr val="C00000"/>
                </a:solidFill>
              </a:rPr>
              <a:t>конзервативна</a:t>
            </a:r>
            <a:r>
              <a:rPr lang="x-none" dirty="0"/>
              <a:t> (системски и топи</a:t>
            </a:r>
            <a:r>
              <a:rPr lang="sr-Cyrl-RS" dirty="0"/>
              <a:t>кални</a:t>
            </a:r>
            <a:r>
              <a:rPr lang="x-none" dirty="0"/>
              <a:t> кортикостероиди, </a:t>
            </a:r>
            <a:r>
              <a:rPr lang="sr-Cyrl-RS" dirty="0"/>
              <a:t>антиалергијска терапија код пацијената са алергијом, а најновији третман представља </a:t>
            </a:r>
            <a:r>
              <a:rPr lang="en-US" dirty="0" err="1">
                <a:solidFill>
                  <a:srgbClr val="C00000"/>
                </a:solidFill>
                <a:ea typeface="Times New Roman" panose="02020603050405020304" pitchFamily="18" charset="0"/>
              </a:rPr>
              <a:t>биолошк</a:t>
            </a:r>
            <a:r>
              <a:rPr lang="sr-Cyrl-RS" dirty="0">
                <a:solidFill>
                  <a:srgbClr val="C00000"/>
                </a:solidFill>
                <a:ea typeface="Times New Roman" panose="02020603050405020304" pitchFamily="18" charset="0"/>
              </a:rPr>
              <a:t>а</a:t>
            </a:r>
            <a:r>
              <a:rPr lang="en-US" dirty="0">
                <a:solidFill>
                  <a:srgbClr val="C00000"/>
                </a:solidFill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ea typeface="Times New Roman" panose="02020603050405020304" pitchFamily="18" charset="0"/>
              </a:rPr>
              <a:t>терапиј</a:t>
            </a:r>
            <a:r>
              <a:rPr lang="sr-Cyrl-RS" dirty="0">
                <a:solidFill>
                  <a:srgbClr val="C00000"/>
                </a:solidFill>
                <a:ea typeface="Times New Roman" panose="02020603050405020304" pitchFamily="18" charset="0"/>
              </a:rPr>
              <a:t>а</a:t>
            </a:r>
            <a:r>
              <a:rPr lang="en-US" dirty="0">
                <a:solidFill>
                  <a:srgbClr val="C00000"/>
                </a:solidFill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која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циља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на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медијаторе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запаљења</a:t>
            </a:r>
            <a:r>
              <a:rPr lang="x-none" dirty="0"/>
              <a:t>).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0555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809852" y="571481"/>
          <a:ext cx="247650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476190" imgH="2561905" progId="">
                  <p:embed/>
                </p:oleObj>
              </mc:Choice>
              <mc:Fallback>
                <p:oleObj name="Photo Editor Photo" r:id="rId2" imgW="2476190" imgH="256190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52" y="571481"/>
                        <a:ext cx="2476500" cy="2562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6096000" y="500042"/>
          <a:ext cx="3430588" cy="262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3962953" imgH="3029373" progId="">
                  <p:embed/>
                </p:oleObj>
              </mc:Choice>
              <mc:Fallback>
                <p:oleObj name="Photo Editor Photo" r:id="rId4" imgW="3962953" imgH="302937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500042"/>
                        <a:ext cx="3430588" cy="2622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2452663" y="3500438"/>
          <a:ext cx="3641725" cy="251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6" imgW="5342857" imgH="3696216" progId="">
                  <p:embed/>
                </p:oleObj>
              </mc:Choice>
              <mc:Fallback>
                <p:oleObj name="Photo Editor Photo" r:id="rId6" imgW="5342857" imgH="369621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2663" y="3500438"/>
                        <a:ext cx="3641725" cy="251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18ADB79A-06F2-E67A-510E-C44EA08262A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67" t="6964" b="20053"/>
          <a:stretch/>
        </p:blipFill>
        <p:spPr bwMode="auto">
          <a:xfrm flipH="1">
            <a:off x="6814869" y="3422758"/>
            <a:ext cx="2844035" cy="31205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707695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64586212"/>
              </p:ext>
            </p:extLst>
          </p:nvPr>
        </p:nvGraphicFramePr>
        <p:xfrm>
          <a:off x="905031" y="313195"/>
          <a:ext cx="3857652" cy="2893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6095238" imgH="4571429" progId="">
                  <p:embed/>
                </p:oleObj>
              </mc:Choice>
              <mc:Fallback>
                <p:oleObj name="Photo Editor Photo" r:id="rId2" imgW="6095238" imgH="45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031" y="313195"/>
                        <a:ext cx="3857652" cy="28932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6096000" y="428604"/>
          <a:ext cx="381000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6095238" imgH="4571429" progId="">
                  <p:embed/>
                </p:oleObj>
              </mc:Choice>
              <mc:Fallback>
                <p:oleObj name="Photo Editor Photo" r:id="rId4" imgW="6095238" imgH="45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28604"/>
                        <a:ext cx="3810000" cy="285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0417267F-3611-F22B-1D6F-2F73EDF4842C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852" y="3429000"/>
            <a:ext cx="3606406" cy="324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30347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2638" y="587676"/>
            <a:ext cx="7467600" cy="1011222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0070C0"/>
                </a:solidFill>
              </a:rPr>
              <a:t>РИНОСИНУЗИТИСИ КОД</a:t>
            </a:r>
            <a:r>
              <a:rPr lang="x-none" b="1">
                <a:solidFill>
                  <a:srgbClr val="0070C0"/>
                </a:solidFill>
              </a:rPr>
              <a:t> </a:t>
            </a:r>
            <a:r>
              <a:rPr lang="sr-Cyrl-RS" b="1" dirty="0">
                <a:solidFill>
                  <a:srgbClr val="0070C0"/>
                </a:solidFill>
              </a:rPr>
              <a:t> </a:t>
            </a:r>
            <a:r>
              <a:rPr lang="x-none" b="1">
                <a:solidFill>
                  <a:srgbClr val="0070C0"/>
                </a:solidFill>
              </a:rPr>
              <a:t>ДЕЦЕ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69092" y="1894921"/>
            <a:ext cx="10453816" cy="4135706"/>
          </a:xfrm>
        </p:spPr>
        <p:txBody>
          <a:bodyPr>
            <a:normAutofit/>
          </a:bodyPr>
          <a:lstStyle/>
          <a:p>
            <a:r>
              <a:rPr lang="x-none" dirty="0"/>
              <a:t>Имају низ специфичности у односу на иста обољења код одраслих :</a:t>
            </a:r>
            <a:endParaRPr lang="sr-Cyrl-RS" dirty="0"/>
          </a:p>
          <a:p>
            <a:pPr marL="0" indent="0">
              <a:buNone/>
            </a:pPr>
            <a:endParaRPr lang="x-none" dirty="0"/>
          </a:p>
          <a:p>
            <a:pPr marL="21590" marR="8890" indent="326390" algn="just">
              <a:spcBef>
                <a:spcPts val="0"/>
              </a:spcBef>
              <a:spcAft>
                <a:spcPts val="0"/>
              </a:spcAft>
            </a:pPr>
            <a:r>
              <a:rPr lang="hr-HR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1. 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Новорођенче се рађа са назначеним максиларним синусима и етмоидним ће­</a:t>
            </a:r>
            <a:r>
              <a:rPr lang="hr-HR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лијама.</a:t>
            </a:r>
            <a:r>
              <a:rPr lang="hr-HR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Развој максиларних </a:t>
            </a:r>
            <a:r>
              <a:rPr lang="hr-HR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синуса 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 завршава </a:t>
            </a:r>
            <a:r>
              <a:rPr lang="hr-HR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са избијањем умњака, а 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етмоидног лабиринта у</a:t>
            </a:r>
            <a:r>
              <a:rPr lang="hr-HR" b="1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петој години живота. </a:t>
            </a:r>
            <a:endParaRPr lang="en-US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21590" marR="8890" indent="326390" algn="just">
              <a:spcBef>
                <a:spcPts val="0"/>
              </a:spcBef>
              <a:spcAft>
                <a:spcPts val="0"/>
              </a:spcAft>
            </a:pPr>
            <a:r>
              <a:rPr lang="hr-HR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2. </a:t>
            </a:r>
            <a:r>
              <a:rPr lang="hr-HR" spc="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До седме године живота под носне шупљине и дно максиларних синуса је у једној равни, а </a:t>
            </a:r>
            <a:r>
              <a:rPr lang="hr-HR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касније се дно синуса спушта.</a:t>
            </a:r>
            <a:endParaRPr lang="en-US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6018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16691" y="1304778"/>
            <a:ext cx="10766854" cy="4217133"/>
          </a:xfrm>
        </p:spPr>
        <p:txBody>
          <a:bodyPr>
            <a:normAutofit lnSpcReduction="10000"/>
          </a:bodyPr>
          <a:lstStyle/>
          <a:p>
            <a:pPr marL="21590" marR="8890" indent="326390" algn="just">
              <a:spcBef>
                <a:spcPts val="0"/>
              </a:spcBef>
              <a:spcAft>
                <a:spcPts val="0"/>
              </a:spcAft>
            </a:pPr>
            <a:r>
              <a:rPr lang="hr-HR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3. </a:t>
            </a:r>
            <a:r>
              <a:rPr lang="hr-HR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Сфеноидни синус је на рођењу назначен, док </a:t>
            </a:r>
            <a:r>
              <a:rPr lang="hr-HR" spc="2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фронтални синус почиње свој развој у петој години живота од предњих </a:t>
            </a:r>
            <a:r>
              <a:rPr lang="hr-HR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етмоидних ћелија.</a:t>
            </a:r>
            <a:endParaRPr lang="en-US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21590" marR="2540" indent="326390" algn="just">
              <a:spcBef>
                <a:spcPts val="0"/>
              </a:spcBef>
              <a:spcAft>
                <a:spcPts val="0"/>
              </a:spcAft>
            </a:pPr>
            <a:r>
              <a:rPr lang="hr-HR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4. </a:t>
            </a:r>
            <a:r>
              <a:rPr lang="hr-HR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Стање имунолошког система се од рођења детета погоршава, да би </a:t>
            </a:r>
            <a:r>
              <a:rPr lang="hr-HR" spc="2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на крају прве године живота досегло најнижу тачку, а тек крајем друге године достиже </a:t>
            </a:r>
            <a:r>
              <a:rPr lang="hr-HR" spc="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задовољавајући ниво. Из тог разлога се код деца до друге године живота и на обично запаљење</a:t>
            </a:r>
            <a:r>
              <a:rPr lang="sr-Cyrl-RS" spc="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hr-HR" spc="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јавља бурнија </a:t>
            </a:r>
            <a:r>
              <a:rPr lang="hr-HR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реакција.</a:t>
            </a:r>
            <a:endParaRPr lang="en-US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21590" marR="8890" indent="326390" algn="just">
              <a:spcBef>
                <a:spcPts val="0"/>
              </a:spcBef>
              <a:spcAft>
                <a:spcPts val="0"/>
              </a:spcAft>
            </a:pPr>
            <a:r>
              <a:rPr lang="hr-HR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5. Такође и </a:t>
            </a:r>
            <a:r>
              <a:rPr lang="hr-HR" spc="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аденоидне вегетације</a:t>
            </a:r>
            <a:r>
              <a:rPr lang="sr-Cyrl-RS" spc="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hr-HR" spc="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које су код деце присутне у епифариксу</a:t>
            </a:r>
            <a:r>
              <a:rPr lang="sr-Cyrl-RS" spc="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hr-HR" spc="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могу значајно да утичу и на запаљењске процесе у носу и </a:t>
            </a:r>
            <a:r>
              <a:rPr lang="hr-HR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параназалним синусима.</a:t>
            </a:r>
            <a:endParaRPr lang="en-US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6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584" y="642918"/>
            <a:ext cx="10552670" cy="928694"/>
          </a:xfrm>
        </p:spPr>
        <p:txBody>
          <a:bodyPr>
            <a:noAutofit/>
          </a:bodyPr>
          <a:lstStyle/>
          <a:p>
            <a:r>
              <a:rPr lang="sr-Cyrl-RS" b="1" dirty="0">
                <a:solidFill>
                  <a:srgbClr val="0070C0"/>
                </a:solidFill>
              </a:rPr>
              <a:t>АКУТНИ РИНОСИНУЗИТИСИ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57881" y="2000240"/>
            <a:ext cx="10610335" cy="4214842"/>
          </a:xfrm>
        </p:spPr>
        <p:txBody>
          <a:bodyPr>
            <a:normAutofit fontScale="92500" lnSpcReduction="20000"/>
          </a:bodyPr>
          <a:lstStyle/>
          <a:p>
            <a:r>
              <a:rPr lang="sr-Cyrl-RS" dirty="0">
                <a:ea typeface="Times New Roman" panose="02020603050405020304" pitchFamily="18" charset="0"/>
              </a:rPr>
              <a:t>Манифестује се т</a:t>
            </a:r>
            <a:r>
              <a:rPr lang="sr-Latn-CS" dirty="0">
                <a:ea typeface="Times New Roman" panose="02020603050405020304" pitchFamily="18" charset="0"/>
              </a:rPr>
              <a:t>егоб</a:t>
            </a:r>
            <a:r>
              <a:rPr lang="sr-Cyrl-RS" dirty="0">
                <a:ea typeface="Times New Roman" panose="02020603050405020304" pitchFamily="18" charset="0"/>
              </a:rPr>
              <a:t>ама које</a:t>
            </a:r>
            <a:r>
              <a:rPr lang="sr-Latn-CS" dirty="0">
                <a:ea typeface="Times New Roman" panose="02020603050405020304" pitchFamily="18" charset="0"/>
              </a:rPr>
              <a:t> трају мање од 4 недеље са комплетном резолуцијом симптома</a:t>
            </a:r>
            <a:r>
              <a:rPr lang="sr-Cyrl-RS" dirty="0">
                <a:ea typeface="Times New Roman" panose="02020603050405020304" pitchFamily="18" charset="0"/>
              </a:rPr>
              <a:t>.</a:t>
            </a:r>
          </a:p>
          <a:p>
            <a:r>
              <a:rPr lang="hr-HR" spc="15" dirty="0">
                <a:solidFill>
                  <a:srgbClr val="000000"/>
                </a:solidFill>
                <a:ea typeface="Times New Roman" panose="02020603050405020304" pitchFamily="18" charset="0"/>
              </a:rPr>
              <a:t>Иако акутни запаљењски процес може да захвати један (моносину</a:t>
            </a:r>
            <a:r>
              <a:rPr lang="sr-Cyrl-RS" spc="15" dirty="0">
                <a:solidFill>
                  <a:srgbClr val="000000"/>
                </a:solidFill>
                <a:ea typeface="Times New Roman" panose="02020603050405020304" pitchFamily="18" charset="0"/>
              </a:rPr>
              <a:t>з</a:t>
            </a:r>
            <a:r>
              <a:rPr lang="hr-HR" spc="15" dirty="0">
                <a:solidFill>
                  <a:srgbClr val="000000"/>
                </a:solidFill>
                <a:ea typeface="Times New Roman" panose="02020603050405020304" pitchFamily="18" charset="0"/>
              </a:rPr>
              <a:t>итис), више </a:t>
            </a:r>
            <a:r>
              <a:rPr lang="en-US" spc="15" dirty="0">
                <a:solidFill>
                  <a:srgbClr val="000000"/>
                </a:solidFill>
                <a:ea typeface="Times New Roman" panose="02020603050405020304" pitchFamily="18" charset="0"/>
              </a:rPr>
              <a:t>(</a:t>
            </a:r>
            <a:r>
              <a:rPr lang="en-US" spc="15" dirty="0" err="1">
                <a:solidFill>
                  <a:srgbClr val="000000"/>
                </a:solidFill>
                <a:ea typeface="Times New Roman" panose="02020603050405020304" pitchFamily="18" charset="0"/>
              </a:rPr>
              <a:t>полиси</a:t>
            </a:r>
            <a:r>
              <a:rPr lang="hr-HR" spc="20" dirty="0">
                <a:solidFill>
                  <a:srgbClr val="000000"/>
                </a:solidFill>
                <a:ea typeface="Times New Roman" panose="02020603050405020304" pitchFamily="18" charset="0"/>
              </a:rPr>
              <a:t>ну</a:t>
            </a:r>
            <a:r>
              <a:rPr lang="sr-Cyrl-RS" spc="20" dirty="0">
                <a:solidFill>
                  <a:srgbClr val="000000"/>
                </a:solidFill>
                <a:ea typeface="Times New Roman" panose="02020603050405020304" pitchFamily="18" charset="0"/>
              </a:rPr>
              <a:t>з</a:t>
            </a:r>
            <a:r>
              <a:rPr lang="hr-HR" spc="20" dirty="0">
                <a:solidFill>
                  <a:srgbClr val="000000"/>
                </a:solidFill>
                <a:ea typeface="Times New Roman" panose="02020603050405020304" pitchFamily="18" charset="0"/>
              </a:rPr>
              <a:t>итис) или све (пансину</a:t>
            </a:r>
            <a:r>
              <a:rPr lang="sr-Cyrl-RS" spc="20" dirty="0">
                <a:solidFill>
                  <a:srgbClr val="000000"/>
                </a:solidFill>
                <a:ea typeface="Times New Roman" panose="02020603050405020304" pitchFamily="18" charset="0"/>
              </a:rPr>
              <a:t>з</a:t>
            </a:r>
            <a:r>
              <a:rPr lang="hr-HR" spc="20" dirty="0">
                <a:solidFill>
                  <a:srgbClr val="000000"/>
                </a:solidFill>
                <a:ea typeface="Times New Roman" panose="02020603050405020304" pitchFamily="18" charset="0"/>
              </a:rPr>
              <a:t>итис) синусе</a:t>
            </a:r>
            <a:r>
              <a:rPr lang="sr-Cyrl-RS" spc="20" dirty="0">
                <a:solidFill>
                  <a:srgbClr val="000000"/>
                </a:solidFill>
                <a:ea typeface="Times New Roman" panose="02020603050405020304" pitchFamily="18" charset="0"/>
              </a:rPr>
              <a:t>, </a:t>
            </a:r>
            <a:r>
              <a:rPr lang="hr-HR" spc="20" dirty="0">
                <a:solidFill>
                  <a:srgbClr val="000000"/>
                </a:solidFill>
                <a:ea typeface="Times New Roman" panose="02020603050405020304" pitchFamily="18" charset="0"/>
              </a:rPr>
              <a:t>они имају </a:t>
            </a:r>
            <a:r>
              <a:rPr lang="hr-HR" spc="15" dirty="0">
                <a:solidFill>
                  <a:srgbClr val="000000"/>
                </a:solidFill>
                <a:ea typeface="Times New Roman" panose="02020603050405020304" pitchFamily="18" charset="0"/>
              </a:rPr>
              <a:t>заједничку етиологију, патофизиологију, клиничку слику </a:t>
            </a:r>
            <a:r>
              <a:rPr lang="hr-HR" spc="20" dirty="0">
                <a:solidFill>
                  <a:srgbClr val="000000"/>
                </a:solidFill>
                <a:ea typeface="Times New Roman" panose="02020603050405020304" pitchFamily="18" charset="0"/>
              </a:rPr>
              <a:t>и компликације. </a:t>
            </a:r>
            <a:endParaRPr lang="sr-Cyrl-RS" spc="2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hr-HR" spc="20" dirty="0">
                <a:solidFill>
                  <a:srgbClr val="000000"/>
                </a:solidFill>
                <a:ea typeface="Times New Roman" panose="02020603050405020304" pitchFamily="18" charset="0"/>
              </a:rPr>
              <a:t>Најчешће се ради о запаљењу предњих </a:t>
            </a:r>
            <a:r>
              <a:rPr lang="hr-HR" spc="10" dirty="0">
                <a:solidFill>
                  <a:srgbClr val="000000"/>
                </a:solidFill>
                <a:ea typeface="Times New Roman" panose="02020603050405020304" pitchFamily="18" charset="0"/>
              </a:rPr>
              <a:t>параназалних синуса. Код деце су то етмоидни синуси, а код одраслих максиларни. </a:t>
            </a:r>
            <a:endParaRPr lang="sr-Cyrl-RS" dirty="0">
              <a:ea typeface="Times New Roman" panose="02020603050405020304" pitchFamily="18" charset="0"/>
            </a:endParaRPr>
          </a:p>
          <a:p>
            <a:r>
              <a:rPr lang="x-none" b="1" dirty="0">
                <a:solidFill>
                  <a:srgbClr val="6600CC"/>
                </a:solidFill>
              </a:rPr>
              <a:t>Етиологија</a:t>
            </a:r>
            <a:r>
              <a:rPr lang="x-none" dirty="0"/>
              <a:t> – примарно вируси риногеним путем, ређе субмукозно лимфним путем, бактеријска суперинфекција, траума, инфекција хематосинуса, дентогена инфекција, најређи пут ширења инфекције је хематогени.</a:t>
            </a:r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1109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368" y="486138"/>
            <a:ext cx="9459642" cy="928694"/>
          </a:xfrm>
        </p:spPr>
        <p:txBody>
          <a:bodyPr>
            <a:noAutofit/>
          </a:bodyPr>
          <a:lstStyle/>
          <a:p>
            <a:r>
              <a:rPr lang="sr-Cyrl-RS" b="1" dirty="0">
                <a:solidFill>
                  <a:srgbClr val="0070C0"/>
                </a:solidFill>
              </a:rPr>
              <a:t>АКУТНИ РИНОСИНУЗИТИСИ КОД ДЕЦЕ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39743" y="1580186"/>
            <a:ext cx="10536195" cy="4705203"/>
          </a:xfrm>
        </p:spPr>
        <p:txBody>
          <a:bodyPr>
            <a:noAutofit/>
          </a:bodyPr>
          <a:lstStyle/>
          <a:p>
            <a:pPr marL="0" marR="15240" indent="328930" algn="just">
              <a:spcBef>
                <a:spcPts val="0"/>
              </a:spcBef>
              <a:spcAft>
                <a:spcPts val="0"/>
              </a:spcAft>
            </a:pP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Ређе се јавља у односу на исто </a:t>
            </a:r>
            <a:r>
              <a:rPr lang="hr-HR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обољење код одраслих. Најчешће се ради о запаљењима етмоидних и максиларних синуса.</a:t>
            </a:r>
            <a:endParaRPr lang="en-US" sz="2400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12065" indent="326390" algn="just">
              <a:spcBef>
                <a:spcPts val="0"/>
              </a:spcBef>
            </a:pPr>
            <a:r>
              <a:rPr lang="hr-HR" sz="2400" b="1" spc="-5" dirty="0">
                <a:solidFill>
                  <a:srgbClr val="7030A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Клиничк</a:t>
            </a:r>
            <a:r>
              <a:rPr lang="sr-Cyrl-RS" sz="2400" b="1" spc="-5" dirty="0">
                <a:solidFill>
                  <a:srgbClr val="7030A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hr-HR" sz="2400" b="1" spc="-5" dirty="0">
                <a:solidFill>
                  <a:srgbClr val="7030A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слик</a:t>
            </a:r>
            <a:r>
              <a:rPr lang="sr-Cyrl-RS" sz="2400" b="1" spc="-5" dirty="0">
                <a:solidFill>
                  <a:srgbClr val="7030A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sr-Cyrl-RS" sz="24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: </a:t>
            </a:r>
            <a:r>
              <a:rPr lang="hr-HR" sz="24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лока</a:t>
            </a:r>
            <a:r>
              <a:rPr lang="sr-Cyrl-RS" sz="24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</a:t>
            </a:r>
            <a:r>
              <a:rPr lang="hr-HR" sz="24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ни и општи симптома. </a:t>
            </a:r>
            <a:endParaRPr lang="sr-Cyrl-RS" sz="2400" spc="-5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457200" marR="12065" lvl="1" indent="326390" algn="just">
              <a:spcBef>
                <a:spcPts val="0"/>
              </a:spcBef>
            </a:pPr>
            <a:r>
              <a:rPr lang="sr-Cyrl-RS" sz="2200" spc="-2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Л</a:t>
            </a:r>
            <a:r>
              <a:rPr lang="hr-HR" sz="2200" spc="-2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окални симптом</a:t>
            </a:r>
            <a:r>
              <a:rPr lang="sr-Cyrl-RS" sz="2200" spc="-2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и: </a:t>
            </a: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отежано дисање на нос и секреција из носа.</a:t>
            </a:r>
            <a:endParaRPr lang="sr-Cyrl-RS" sz="2200" spc="-5" dirty="0">
              <a:solidFill>
                <a:srgbClr val="000000"/>
              </a:solidFill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457200" marR="12065" lvl="1" indent="326390" algn="just">
              <a:spcBef>
                <a:spcPts val="0"/>
              </a:spcBef>
            </a:pP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О</a:t>
            </a:r>
            <a:r>
              <a:rPr lang="hr-HR" sz="2200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пшти симптоми</a:t>
            </a:r>
            <a:r>
              <a:rPr lang="sr-Cyrl-RS" sz="2200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: </a:t>
            </a: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повишен</a:t>
            </a:r>
            <a:r>
              <a:rPr lang="sr-Cyrl-RS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температур</a:t>
            </a:r>
            <a:r>
              <a:rPr lang="sr-Cyrl-RS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, каш</a:t>
            </a:r>
            <a:r>
              <a:rPr lang="sr-Cyrl-RS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аљ</a:t>
            </a: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, главобољ</a:t>
            </a:r>
            <a:r>
              <a:rPr lang="sr-Cyrl-RS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hr-HR" sz="2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анорексиј</a:t>
            </a:r>
            <a:r>
              <a:rPr lang="sr-Cyrl-RS" sz="2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hr-HR" sz="2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, повраћање,</a:t>
            </a: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z="2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проливи,</a:t>
            </a: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z="2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несаниц</a:t>
            </a:r>
            <a:r>
              <a:rPr lang="sr-Cyrl-RS" sz="2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а,</a:t>
            </a:r>
            <a:r>
              <a:rPr lang="sr-Cyrl-RS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z="2200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узнемире</a:t>
            </a:r>
            <a:r>
              <a:rPr lang="hr-HR" sz="2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н</a:t>
            </a:r>
            <a:r>
              <a:rPr lang="sr-Cyrl-RS" sz="220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ост и др.</a:t>
            </a:r>
            <a:endParaRPr lang="sr-Cyrl-RS" sz="2200" dirty="0"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457200" marR="12065" lvl="1" indent="326390" algn="just">
              <a:spcBef>
                <a:spcPts val="0"/>
              </a:spcBef>
            </a:pPr>
            <a:r>
              <a:rPr lang="hr-HR" sz="22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Код деце старије од десет </a:t>
            </a:r>
            <a:r>
              <a:rPr lang="hr-HR" sz="22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година</a:t>
            </a:r>
            <a:r>
              <a:rPr lang="sr-Cyrl-RS" sz="22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hr-HR" sz="22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к</a:t>
            </a:r>
            <a:r>
              <a:rPr lang="hr-HR" sz="22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линичка слика је </a:t>
            </a:r>
            <a:r>
              <a:rPr lang="hr-HR" sz="22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идентична оној код одраслих, док код млађе деце доминирају општи симптоми</a:t>
            </a:r>
            <a:r>
              <a:rPr lang="hr-HR" sz="22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</a:t>
            </a:r>
            <a:endParaRPr lang="sr-Cyrl-RS" sz="2200" spc="-20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12065" indent="326390" algn="just">
              <a:spcBef>
                <a:spcPts val="0"/>
              </a:spcBef>
              <a:spcAft>
                <a:spcPts val="0"/>
              </a:spcAft>
            </a:pPr>
            <a:r>
              <a:rPr lang="hr-HR" sz="2400" b="1" spc="-10" dirty="0">
                <a:solidFill>
                  <a:srgbClr val="7030A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Дијагноза</a:t>
            </a:r>
            <a:r>
              <a:rPr lang="sr-Cyrl-RS" sz="2400" b="1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: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хетероанамнез</a:t>
            </a:r>
            <a:r>
              <a:rPr lang="sr-Cyrl-RS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hr-HR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клиничк</a:t>
            </a:r>
            <a:r>
              <a:rPr lang="sr-Cyrl-RS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</a:t>
            </a:r>
            <a:r>
              <a:rPr lang="hr-HR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преглед</a:t>
            </a:r>
            <a:r>
              <a:rPr lang="sr-Cyrl-RS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(најбоље фибер ендоскопом)</a:t>
            </a:r>
            <a:r>
              <a:rPr lang="hr-HR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sr-Cyrl-RS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којим</a:t>
            </a:r>
            <a:r>
              <a:rPr lang="hr-HR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се уочава хиперемична, едематозна слузница носа </a:t>
            </a:r>
            <a:r>
              <a:rPr lang="sr-Cyrl-RS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</a:t>
            </a:r>
            <a:r>
              <a:rPr lang="hr-HR" sz="2400" spc="-2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sr-Cyrl-RS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гнојна</a:t>
            </a:r>
            <a:r>
              <a:rPr lang="hr-HR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секрециј</a:t>
            </a:r>
            <a:r>
              <a:rPr lang="sr-Cyrl-RS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hr-HR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која се излива из средњег носног ходника. </a:t>
            </a:r>
            <a:r>
              <a:rPr lang="sr-Cyrl-RS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Лаб.налази показују </a:t>
            </a:r>
            <a:r>
              <a:rPr lang="hr-HR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леукоцитоз</a:t>
            </a:r>
            <a:r>
              <a:rPr lang="sr-Cyrl-RS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у</a:t>
            </a:r>
            <a:r>
              <a:rPr lang="hr-HR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са неутрофилијом и повишен CRP. Препоручује се узимање секрета носа (најбоље из средњег носног ходника) на бактериолошко испитивање, док </a:t>
            </a:r>
            <a:r>
              <a:rPr lang="sr-Latn-RS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RTG</a:t>
            </a:r>
            <a:r>
              <a:rPr lang="hr-HR" sz="24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треба избегавати. </a:t>
            </a:r>
            <a:endParaRPr lang="en-US" sz="2400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7637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82594" y="1233340"/>
            <a:ext cx="10725665" cy="4929222"/>
          </a:xfrm>
        </p:spPr>
        <p:txBody>
          <a:bodyPr>
            <a:normAutofit/>
          </a:bodyPr>
          <a:lstStyle/>
          <a:p>
            <a:r>
              <a:rPr lang="hr-HR" sz="2800" b="1" spc="-15" dirty="0">
                <a:solidFill>
                  <a:srgbClr val="7030A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Терапија</a:t>
            </a:r>
            <a:r>
              <a:rPr lang="hr-HR" sz="28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је конзервативна</a:t>
            </a:r>
            <a:r>
              <a:rPr lang="hr-HR" sz="28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Ординирају су високе дозе антибиотика најбоље према анти­биограму, вазоконстрикторне капи у нос не дуже од 5 дана, аналгоантипиретици</a:t>
            </a:r>
            <a:r>
              <a:rPr lang="hr-HR" sz="2800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прецовање</a:t>
            </a:r>
            <a:r>
              <a:rPr lang="hr-HR" sz="28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Уколико дете не реагује на конзервативни третман или се јаве компликације, </a:t>
            </a:r>
            <a:r>
              <a:rPr lang="hr-HR" sz="28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потребно је урадити CT параназалних </a:t>
            </a:r>
            <a:r>
              <a:rPr lang="sr-Cyrl-RS" sz="28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шупљина </a:t>
            </a:r>
            <a:r>
              <a:rPr lang="hr-HR" sz="2800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 учинити операцију оболелог синуса техником функционалне ендоскопске синусне хирургије (FESS).</a:t>
            </a:r>
            <a:endParaRPr lang="en-US" sz="2800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x-none" b="1" dirty="0">
                <a:solidFill>
                  <a:srgbClr val="6600CC"/>
                </a:solidFill>
              </a:rPr>
              <a:t>Компликације</a:t>
            </a:r>
            <a:r>
              <a:rPr lang="x-none" dirty="0"/>
              <a:t> – најчешће у виду запаљења средњег ува, најозбиљнија је остеомијелитис максиле.</a:t>
            </a:r>
          </a:p>
        </p:txBody>
      </p:sp>
    </p:spTree>
    <p:extLst>
      <p:ext uri="{BB962C8B-B14F-4D97-AF65-F5344CB8AC3E}">
        <p14:creationId xmlns:p14="http://schemas.microsoft.com/office/powerpoint/2010/main" val="42688355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067" y="423068"/>
            <a:ext cx="10052636" cy="1285884"/>
          </a:xfrm>
        </p:spPr>
        <p:txBody>
          <a:bodyPr>
            <a:noAutofit/>
          </a:bodyPr>
          <a:lstStyle/>
          <a:p>
            <a:r>
              <a:rPr lang="sr-Cyrl-RS" b="1" dirty="0">
                <a:solidFill>
                  <a:srgbClr val="0070C0"/>
                </a:solidFill>
              </a:rPr>
              <a:t>ХРОНИЧНИ РИНОСИНУЗИТИСИ КОД ДЕЦЕ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86067" y="1928801"/>
            <a:ext cx="10472765" cy="4338833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rgbClr val="6600CC"/>
                </a:solidFill>
              </a:rPr>
              <a:t>Етиологија</a:t>
            </a:r>
            <a:r>
              <a:rPr lang="ru-RU" dirty="0"/>
              <a:t> – непозната. </a:t>
            </a:r>
          </a:p>
          <a:p>
            <a:r>
              <a:rPr lang="ru-RU" dirty="0"/>
              <a:t>Фактори који би могли да утичу на појаву обољења су: нелечени или неадекватно лечени акутни синузитиси; хипертрофија аденоидних вегетација и њихова рецидивирајућа запаљења; изражена деформација носне преграде, </a:t>
            </a:r>
            <a:r>
              <a:rPr lang="hr-HR" spc="-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имунолошки дефицити, алер</a:t>
            </a:r>
            <a:r>
              <a:rPr lang="hr-HR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гијска обољења носа и параназалних синуса, муковисцидоза, </a:t>
            </a:r>
            <a:r>
              <a:rPr lang="sr-Cyrl-RS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ГЕРБ </a:t>
            </a:r>
            <a:r>
              <a:rPr lang="hr-HR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 др.</a:t>
            </a:r>
            <a:endParaRPr lang="ru-RU" dirty="0"/>
          </a:p>
          <a:p>
            <a:r>
              <a:rPr lang="ru-RU" b="1" dirty="0">
                <a:solidFill>
                  <a:srgbClr val="6600CC"/>
                </a:solidFill>
              </a:rPr>
              <a:t>Симптоматологија</a:t>
            </a:r>
            <a:r>
              <a:rPr lang="ru-RU" dirty="0"/>
              <a:t> – </a:t>
            </a:r>
            <a:r>
              <a:rPr lang="hr-HR" spc="-5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локални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 симптом</a:t>
            </a:r>
            <a:r>
              <a:rPr lang="sr-Cyrl-RS" spc="-5" dirty="0">
                <a:ea typeface="Times New Roman" panose="02020603050405020304" pitchFamily="18" charset="0"/>
              </a:rPr>
              <a:t>и: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 мукопурулентна секреција из носа и константна запушеност </a:t>
            </a:r>
            <a:r>
              <a:rPr lang="hr-HR" spc="-20" dirty="0">
                <a:effectLst/>
                <a:ea typeface="Times New Roman" panose="02020603050405020304" pitchFamily="18" charset="0"/>
              </a:rPr>
              <a:t>носних шупљина. </a:t>
            </a:r>
            <a:r>
              <a:rPr lang="sr-Cyrl-RS" spc="-20" dirty="0">
                <a:solidFill>
                  <a:srgbClr val="C00000"/>
                </a:solidFill>
                <a:ea typeface="Times New Roman" panose="02020603050405020304" pitchFamily="18" charset="0"/>
              </a:rPr>
              <a:t>О</a:t>
            </a:r>
            <a:r>
              <a:rPr lang="hr-HR" spc="-2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пшти </a:t>
            </a:r>
            <a:r>
              <a:rPr lang="hr-HR" spc="-20" dirty="0">
                <a:effectLst/>
                <a:ea typeface="Times New Roman" panose="02020603050405020304" pitchFamily="18" charset="0"/>
              </a:rPr>
              <a:t>симптом</a:t>
            </a:r>
            <a:r>
              <a:rPr lang="sr-Cyrl-RS" spc="-20" dirty="0">
                <a:effectLst/>
                <a:ea typeface="Times New Roman" panose="02020603050405020304" pitchFamily="18" charset="0"/>
              </a:rPr>
              <a:t>и:</a:t>
            </a:r>
            <a:r>
              <a:rPr lang="hr-HR" spc="-20" dirty="0">
                <a:effectLst/>
                <a:ea typeface="Times New Roman" panose="02020603050405020304" pitchFamily="18" charset="0"/>
              </a:rPr>
              <a:t> надражајни кашаљ, поремећај спавања, главобоља и 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умор. </a:t>
            </a:r>
            <a:endParaRPr lang="sr-Cyrl-RS" spc="-5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hr-HR" spc="-5" dirty="0">
                <a:effectLst/>
                <a:ea typeface="Times New Roman" panose="02020603050405020304" pitchFamily="18" charset="0"/>
              </a:rPr>
              <a:t>Често се јављају </a:t>
            </a:r>
            <a:r>
              <a:rPr lang="hr-HR" dirty="0">
                <a:effectLst/>
                <a:ea typeface="Times New Roman" panose="02020603050405020304" pitchFamily="18" charset="0"/>
              </a:rPr>
              <a:t>рецидивирантна акутна запаљења средњег ува. Код егзацербације може да се јави и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 повишена телесна температура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8974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54603" y="785794"/>
            <a:ext cx="11061576" cy="5214974"/>
          </a:xfrm>
        </p:spPr>
        <p:txBody>
          <a:bodyPr>
            <a:normAutofit fontScale="92500" lnSpcReduction="10000"/>
          </a:bodyPr>
          <a:lstStyle/>
          <a:p>
            <a:r>
              <a:rPr lang="x-none" b="1" dirty="0">
                <a:solidFill>
                  <a:srgbClr val="6600CC"/>
                </a:solidFill>
              </a:rPr>
              <a:t>Дијагноза</a:t>
            </a:r>
            <a:r>
              <a:rPr lang="x-none" dirty="0"/>
              <a:t> – анамнеза (хетероанамнеза), клинички преглед, бактериологија, алергијски тестови, </a:t>
            </a:r>
            <a:r>
              <a:rPr lang="sr-Cyrl-RS" dirty="0"/>
              <a:t>уколико је индикован радиолошки преглед - Ц</a:t>
            </a:r>
            <a:r>
              <a:rPr lang="x-none" dirty="0"/>
              <a:t>Т (код деце старије од 10 година).</a:t>
            </a:r>
          </a:p>
          <a:p>
            <a:r>
              <a:rPr lang="x-none" b="1" dirty="0">
                <a:solidFill>
                  <a:srgbClr val="6600CC"/>
                </a:solidFill>
              </a:rPr>
              <a:t>Терапија</a:t>
            </a:r>
            <a:r>
              <a:rPr lang="x-none" dirty="0"/>
              <a:t> : </a:t>
            </a:r>
          </a:p>
          <a:p>
            <a:pPr lvl="1"/>
            <a:r>
              <a:rPr lang="x-none" sz="2800" b="1" dirty="0">
                <a:solidFill>
                  <a:srgbClr val="C00000"/>
                </a:solidFill>
              </a:rPr>
              <a:t>конзервативна </a:t>
            </a:r>
            <a:r>
              <a:rPr lang="x-none" sz="2800" dirty="0"/>
              <a:t>–</a:t>
            </a:r>
            <a:r>
              <a:rPr lang="sr-Cyrl-RS" sz="2800" dirty="0"/>
              <a:t> </a:t>
            </a:r>
            <a:r>
              <a:rPr lang="hr-HR" sz="2800" spc="-25" dirty="0">
                <a:effectLst/>
                <a:ea typeface="Times New Roman" panose="02020603050405020304" pitchFamily="18" charset="0"/>
              </a:rPr>
              <a:t>топикални кортикостероиди, тоалета носа, антихистаминици код утврђене алергије. Ординирају се перорални антибиотици најбоље према антибиограму у трајању од 3 – 6 недеља</a:t>
            </a:r>
            <a:r>
              <a:rPr lang="x-none" sz="2800" dirty="0"/>
              <a:t>. </a:t>
            </a:r>
            <a:r>
              <a:rPr lang="hr-HR" sz="2800" spc="-25" dirty="0">
                <a:effectLst/>
                <a:ea typeface="Times New Roman" panose="02020603050405020304" pitchFamily="18" charset="0"/>
              </a:rPr>
              <a:t>Примењују се и вазоконстрикторне капи у нос, муколитици и </a:t>
            </a:r>
            <a:r>
              <a:rPr lang="hr-HR" sz="2800" spc="-20" dirty="0">
                <a:effectLst/>
                <a:ea typeface="Times New Roman" panose="02020603050405020304" pitchFamily="18" charset="0"/>
              </a:rPr>
              <a:t>прецовање</a:t>
            </a:r>
            <a:r>
              <a:rPr lang="sr-Cyrl-RS" sz="2800" spc="-20" dirty="0">
                <a:effectLst/>
                <a:ea typeface="Times New Roman" panose="02020603050405020304" pitchFamily="18" charset="0"/>
              </a:rPr>
              <a:t>.</a:t>
            </a:r>
            <a:endParaRPr lang="x-none" sz="2800" dirty="0"/>
          </a:p>
          <a:p>
            <a:pPr lvl="1"/>
            <a:r>
              <a:rPr lang="x-none" sz="2800" b="1" dirty="0">
                <a:solidFill>
                  <a:srgbClr val="C00000"/>
                </a:solidFill>
              </a:rPr>
              <a:t>хируршка</a:t>
            </a:r>
            <a:r>
              <a:rPr lang="x-none" sz="2800" dirty="0"/>
              <a:t> – </a:t>
            </a:r>
            <a:r>
              <a:rPr lang="sr-Cyrl-RS" sz="2800" dirty="0"/>
              <a:t>у случају да </a:t>
            </a:r>
            <a:r>
              <a:rPr lang="hr-HR" sz="2800" spc="-35" dirty="0">
                <a:effectLst/>
                <a:ea typeface="Times New Roman" panose="02020603050405020304" pitchFamily="18" charset="0"/>
              </a:rPr>
              <a:t>медикаментозни третман не да резултат</a:t>
            </a:r>
            <a:r>
              <a:rPr lang="sr-Cyrl-RS" sz="2800" spc="-35" dirty="0">
                <a:ea typeface="Times New Roman" panose="02020603050405020304" pitchFamily="18" charset="0"/>
              </a:rPr>
              <a:t>, рад</a:t>
            </a:r>
            <a:r>
              <a:rPr lang="sr-Cyrl-RS" sz="2800" spc="-35" dirty="0">
                <a:effectLst/>
                <a:ea typeface="Times New Roman" panose="02020603050405020304" pitchFamily="18" charset="0"/>
              </a:rPr>
              <a:t>и се </a:t>
            </a:r>
            <a:r>
              <a:rPr lang="x-none" sz="2800" dirty="0"/>
              <a:t>операција аденоида</a:t>
            </a:r>
            <a:r>
              <a:rPr lang="sr-Cyrl-RS" sz="2800" dirty="0"/>
              <a:t> (</a:t>
            </a:r>
            <a:r>
              <a:rPr lang="hr-HR" sz="2800" spc="-35" dirty="0">
                <a:effectLst/>
                <a:ea typeface="Times New Roman" panose="02020603050405020304" pitchFamily="18" charset="0"/>
              </a:rPr>
              <a:t>која у око 70% случајева доводи до побољшања</a:t>
            </a:r>
            <a:r>
              <a:rPr lang="sr-Cyrl-RS" sz="2800" dirty="0"/>
              <a:t>)</a:t>
            </a:r>
            <a:r>
              <a:rPr lang="x-none" sz="2800" dirty="0"/>
              <a:t> </a:t>
            </a:r>
            <a:r>
              <a:rPr lang="sr-Cyrl-RS" sz="2800" dirty="0"/>
              <a:t>и/</a:t>
            </a:r>
            <a:r>
              <a:rPr lang="x-none" sz="2800" dirty="0"/>
              <a:t>или </a:t>
            </a:r>
            <a:r>
              <a:rPr lang="sr-Cyrl-RS" sz="2800" dirty="0"/>
              <a:t>операција </a:t>
            </a:r>
            <a:r>
              <a:rPr lang="x-none" sz="2800" dirty="0"/>
              <a:t>носне преграде</a:t>
            </a:r>
            <a:r>
              <a:rPr lang="sr-Cyrl-RS" sz="2800" dirty="0"/>
              <a:t>. </a:t>
            </a:r>
            <a:r>
              <a:rPr lang="hr-HR" sz="2800" spc="-35" dirty="0">
                <a:effectLst/>
                <a:ea typeface="Times New Roman" panose="02020603050405020304" pitchFamily="18" charset="0"/>
              </a:rPr>
              <a:t>Ако и након овако спроведеног третмана не дође до значајног побољшања или се појаве компликације</a:t>
            </a:r>
            <a:r>
              <a:rPr lang="sr-Cyrl-RS" sz="2800" spc="-35" dirty="0">
                <a:effectLst/>
                <a:ea typeface="Times New Roman" panose="02020603050405020304" pitchFamily="18" charset="0"/>
              </a:rPr>
              <a:t>,</a:t>
            </a:r>
            <a:r>
              <a:rPr lang="hr-HR" sz="2800" spc="-35" dirty="0">
                <a:effectLst/>
                <a:ea typeface="Times New Roman" panose="02020603050405020304" pitchFamily="18" charset="0"/>
              </a:rPr>
              <a:t> индикована је функционална ендоскопска синусна хирургија</a:t>
            </a:r>
            <a:r>
              <a:rPr lang="sr-Cyrl-RS" sz="2800" spc="-35" dirty="0">
                <a:effectLst/>
                <a:ea typeface="Times New Roman" panose="02020603050405020304" pitchFamily="18" charset="0"/>
              </a:rPr>
              <a:t> (ФЕСС)</a:t>
            </a:r>
            <a:r>
              <a:rPr lang="hr-HR" sz="2800" spc="-35" dirty="0">
                <a:effectLst/>
                <a:ea typeface="Times New Roman" panose="02020603050405020304" pitchFamily="18" charset="0"/>
              </a:rPr>
              <a:t> оболелог синуса</a:t>
            </a:r>
            <a:r>
              <a:rPr lang="sr-Cyrl-RS" sz="2800" spc="-35" dirty="0">
                <a:effectLst/>
                <a:ea typeface="Times New Roman" panose="02020603050405020304" pitchFamily="18" charset="0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856197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5805" y="1285860"/>
            <a:ext cx="8040627" cy="1894362"/>
          </a:xfrm>
        </p:spPr>
        <p:txBody>
          <a:bodyPr>
            <a:normAutofit/>
          </a:bodyPr>
          <a:lstStyle/>
          <a:p>
            <a:r>
              <a:rPr lang="x-none" sz="5400" b="1" dirty="0"/>
              <a:t>Алергијска обољења носа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9696248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91953" y="785794"/>
            <a:ext cx="9960746" cy="4873752"/>
          </a:xfrm>
        </p:spPr>
        <p:txBody>
          <a:bodyPr>
            <a:normAutofit/>
          </a:bodyPr>
          <a:lstStyle/>
          <a:p>
            <a:r>
              <a:rPr lang="x-none" b="1" dirty="0">
                <a:solidFill>
                  <a:srgbClr val="6600CC"/>
                </a:solidFill>
              </a:rPr>
              <a:t>Дефиниција</a:t>
            </a:r>
            <a:r>
              <a:rPr lang="x-none" dirty="0"/>
              <a:t> – симптоматски поремећај носне слузнице који се јавља након контакта са алергенима из окружења, при чему настаје ИгЕ посредована инфламаторна реакција, која се манифестује са више симптома и знакова: назална конгестија, воденаста ринореја, кијање и свраб носне слузнице.</a:t>
            </a:r>
          </a:p>
          <a:p>
            <a:r>
              <a:rPr lang="x-none" b="1" dirty="0">
                <a:solidFill>
                  <a:srgbClr val="6600CC"/>
                </a:solidFill>
              </a:rPr>
              <a:t>Етиологија</a:t>
            </a:r>
            <a:r>
              <a:rPr lang="x-none" dirty="0"/>
              <a:t> – различити алергени који у контакту са слузницом носа изазивају имуно-алергијску реакцију типа антиген-антитело.</a:t>
            </a:r>
          </a:p>
          <a:p>
            <a:r>
              <a:rPr lang="x-none" b="1" dirty="0">
                <a:solidFill>
                  <a:srgbClr val="6600CC"/>
                </a:solidFill>
              </a:rPr>
              <a:t>Фактори који предиспонирају </a:t>
            </a:r>
            <a:r>
              <a:rPr lang="x-none" dirty="0"/>
              <a:t>алергијску реакцију могу да буду : хередитарни, ендокрини, психички, физички, инфекција и траума.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4594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628" y="659423"/>
            <a:ext cx="9348187" cy="1524484"/>
          </a:xfrm>
        </p:spPr>
        <p:txBody>
          <a:bodyPr>
            <a:noAutofit/>
          </a:bodyPr>
          <a:lstStyle/>
          <a:p>
            <a:pPr algn="ctr"/>
            <a:r>
              <a:rPr lang="sr-Cyrl-RS" b="1" dirty="0">
                <a:solidFill>
                  <a:srgbClr val="6600CC"/>
                </a:solidFill>
              </a:rPr>
              <a:t>Стара п</a:t>
            </a:r>
            <a:r>
              <a:rPr lang="x-none" b="1" dirty="0">
                <a:solidFill>
                  <a:srgbClr val="6600CC"/>
                </a:solidFill>
              </a:rPr>
              <a:t>одела алергијских обољења носа</a:t>
            </a:r>
            <a:r>
              <a:rPr lang="sr-Cyrl-RS" b="1" dirty="0">
                <a:solidFill>
                  <a:srgbClr val="6600CC"/>
                </a:solidFill>
              </a:rPr>
              <a:t> (још је актуелна)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36341" y="2441207"/>
            <a:ext cx="9712172" cy="334703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Сезонска алергијска ринопатија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Несезонска алергијска ринопатија</a:t>
            </a:r>
          </a:p>
          <a:p>
            <a:r>
              <a:rPr lang="ru-RU" sz="3200" dirty="0"/>
              <a:t>Оба ова обољења имају исте патофизиолошке и клиничке карактеристике, разлика је само у етиолошким чиниоцима</a:t>
            </a:r>
            <a:endParaRPr lang="en-US" sz="3200" dirty="0"/>
          </a:p>
          <a:p>
            <a:r>
              <a:rPr lang="en-US" sz="3200" dirty="0" err="1">
                <a:effectLst/>
                <a:ea typeface="Times New Roman" panose="02020603050405020304" pitchFamily="18" charset="0"/>
              </a:rPr>
              <a:t>Најчешћи</a:t>
            </a:r>
            <a:r>
              <a:rPr lang="en-US" sz="3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ea typeface="Times New Roman" panose="02020603050405020304" pitchFamily="18" charset="0"/>
              </a:rPr>
              <a:t>алергени</a:t>
            </a:r>
            <a:r>
              <a:rPr lang="en-US" sz="3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ea typeface="Times New Roman" panose="02020603050405020304" pitchFamily="18" charset="0"/>
              </a:rPr>
              <a:t>су</a:t>
            </a:r>
            <a:r>
              <a:rPr lang="en-US" sz="3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ea typeface="Times New Roman" panose="02020603050405020304" pitchFamily="18" charset="0"/>
              </a:rPr>
              <a:t>гриње</a:t>
            </a:r>
            <a:r>
              <a:rPr lang="en-US" sz="3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effectLst/>
                <a:ea typeface="Times New Roman" panose="02020603050405020304" pitchFamily="18" charset="0"/>
              </a:rPr>
              <a:t>споре</a:t>
            </a:r>
            <a:r>
              <a:rPr lang="en-US" sz="3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ea typeface="Times New Roman" panose="02020603050405020304" pitchFamily="18" charset="0"/>
              </a:rPr>
              <a:t>буђи</a:t>
            </a:r>
            <a:r>
              <a:rPr lang="en-US" sz="32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3200" dirty="0" err="1">
                <a:effectLst/>
                <a:ea typeface="Times New Roman" panose="02020603050405020304" pitchFamily="18" charset="0"/>
              </a:rPr>
              <a:t>полени</a:t>
            </a:r>
            <a:r>
              <a:rPr lang="en-US" sz="3200" dirty="0">
                <a:effectLst/>
                <a:ea typeface="Times New Roman" panose="02020603050405020304" pitchFamily="18" charset="0"/>
              </a:rPr>
              <a:t>.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0854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7392E6F-ADC8-AAA2-3CF2-9AF6D44C5B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116634"/>
              </p:ext>
            </p:extLst>
          </p:nvPr>
        </p:nvGraphicFramePr>
        <p:xfrm>
          <a:off x="1154096" y="923278"/>
          <a:ext cx="9277166" cy="53403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8583">
                  <a:extLst>
                    <a:ext uri="{9D8B030D-6E8A-4147-A177-3AD203B41FA5}">
                      <a16:colId xmlns:a16="http://schemas.microsoft.com/office/drawing/2014/main" val="1956345688"/>
                    </a:ext>
                  </a:extLst>
                </a:gridCol>
                <a:gridCol w="4638583">
                  <a:extLst>
                    <a:ext uri="{9D8B030D-6E8A-4147-A177-3AD203B41FA5}">
                      <a16:colId xmlns:a16="http://schemas.microsoft.com/office/drawing/2014/main" val="3806984058"/>
                    </a:ext>
                  </a:extLst>
                </a:gridCol>
              </a:tblGrid>
              <a:tr h="424587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Према</a:t>
                      </a:r>
                      <a:r>
                        <a:rPr lang="en-US" sz="2000" dirty="0">
                          <a:effectLst/>
                        </a:rPr>
                        <a:t> ДУЖИНИ </a:t>
                      </a:r>
                      <a:r>
                        <a:rPr lang="en-US" sz="2000" dirty="0" err="1">
                          <a:effectLst/>
                        </a:rPr>
                        <a:t>трајања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симптома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200847"/>
                  </a:ext>
                </a:extLst>
              </a:tr>
              <a:tr h="6415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Повремени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или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интермитентни</a:t>
                      </a:r>
                      <a:r>
                        <a:rPr lang="en-US" sz="2000" dirty="0">
                          <a:effectLst/>
                        </a:rPr>
                        <a:t> – </a:t>
                      </a:r>
                      <a:r>
                        <a:rPr lang="en-US" sz="2000" dirty="0" err="1">
                          <a:effectLst/>
                        </a:rPr>
                        <a:t>Симптоми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су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присутни</a:t>
                      </a:r>
                      <a:r>
                        <a:rPr lang="en-US" sz="2000" dirty="0">
                          <a:effectLst/>
                        </a:rPr>
                        <a:t>: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Трајни или перзистентни – Симптоми су присутни: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1568102"/>
                  </a:ext>
                </a:extLst>
              </a:tr>
              <a:tr h="641597">
                <a:tc>
                  <a:txBody>
                    <a:bodyPr/>
                    <a:lstStyle/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Мање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од</a:t>
                      </a:r>
                      <a:r>
                        <a:rPr lang="en-US" sz="2000" dirty="0">
                          <a:effectLst/>
                        </a:rPr>
                        <a:t> 4 </a:t>
                      </a:r>
                      <a:r>
                        <a:rPr lang="en-US" sz="2000" dirty="0" err="1">
                          <a:effectLst/>
                        </a:rPr>
                        <a:t>дана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недељно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u="sng" dirty="0" err="1">
                          <a:effectLst/>
                        </a:rPr>
                        <a:t>или</a:t>
                      </a:r>
                      <a:endParaRPr lang="en-US" sz="2000" dirty="0">
                        <a:effectLst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Мање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од</a:t>
                      </a:r>
                      <a:r>
                        <a:rPr lang="en-US" sz="2000" dirty="0">
                          <a:effectLst/>
                        </a:rPr>
                        <a:t> 4 </a:t>
                      </a:r>
                      <a:r>
                        <a:rPr lang="en-US" sz="2000" dirty="0" err="1">
                          <a:effectLst/>
                        </a:rPr>
                        <a:t>недеље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узастопно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>
                          <a:effectLst/>
                        </a:rPr>
                        <a:t>4 или више дана недељно </a:t>
                      </a:r>
                      <a:r>
                        <a:rPr lang="en-US" sz="2000" u="sng">
                          <a:effectLst/>
                        </a:rPr>
                        <a:t>и</a:t>
                      </a:r>
                      <a:endParaRPr lang="en-US" sz="2000">
                        <a:effectLst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>
                          <a:effectLst/>
                        </a:rPr>
                        <a:t>4 или више недеља узастопно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7805237"/>
                  </a:ext>
                </a:extLst>
              </a:tr>
              <a:tr h="424587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Према</a:t>
                      </a:r>
                      <a:r>
                        <a:rPr lang="en-US" sz="2000" dirty="0">
                          <a:effectLst/>
                        </a:rPr>
                        <a:t> ТЕЖИНИ </a:t>
                      </a:r>
                      <a:r>
                        <a:rPr lang="en-US" sz="2000" dirty="0" err="1">
                          <a:effectLst/>
                        </a:rPr>
                        <a:t>трајања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симптома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6399551"/>
                  </a:ext>
                </a:extLst>
              </a:tr>
              <a:tr h="6415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Благи</a:t>
                      </a:r>
                      <a:r>
                        <a:rPr lang="en-US" sz="2000" dirty="0">
                          <a:effectLst/>
                        </a:rPr>
                        <a:t> – </a:t>
                      </a:r>
                      <a:r>
                        <a:rPr lang="en-US" sz="2000" dirty="0" err="1">
                          <a:effectLst/>
                        </a:rPr>
                        <a:t>Ништа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од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следећег</a:t>
                      </a:r>
                      <a:r>
                        <a:rPr lang="en-US" sz="2000" dirty="0">
                          <a:effectLst/>
                        </a:rPr>
                        <a:t> НИЈЕ </a:t>
                      </a:r>
                      <a:r>
                        <a:rPr lang="en-US" sz="2000" dirty="0" err="1">
                          <a:effectLst/>
                        </a:rPr>
                        <a:t>присутно</a:t>
                      </a:r>
                      <a:r>
                        <a:rPr lang="en-US" sz="2000" dirty="0">
                          <a:effectLst/>
                        </a:rPr>
                        <a:t>: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Умерени/тешки – Било шта од следећег ЈЕ присутно: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4418722"/>
                  </a:ext>
                </a:extLst>
              </a:tr>
              <a:tr h="2566389">
                <a:tc>
                  <a:txBody>
                    <a:bodyPr/>
                    <a:lstStyle/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Поремећај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сна</a:t>
                      </a:r>
                      <a:endParaRPr lang="en-US" sz="2000" dirty="0">
                        <a:effectLst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Утицај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на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свакодневне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активности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слободно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време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рекреацију</a:t>
                      </a:r>
                      <a:r>
                        <a:rPr lang="en-US" sz="2000" dirty="0">
                          <a:effectLst/>
                        </a:rPr>
                        <a:t> и </a:t>
                      </a:r>
                      <a:r>
                        <a:rPr lang="en-US" sz="2000" dirty="0" err="1">
                          <a:effectLst/>
                        </a:rPr>
                        <a:t>спорт</a:t>
                      </a:r>
                      <a:endParaRPr lang="en-US" sz="2000" dirty="0">
                        <a:effectLst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Утицај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на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продуктивност</a:t>
                      </a:r>
                      <a:r>
                        <a:rPr lang="en-US" sz="2000" dirty="0">
                          <a:effectLst/>
                        </a:rPr>
                        <a:t> у </a:t>
                      </a:r>
                      <a:r>
                        <a:rPr lang="en-US" sz="2000" dirty="0" err="1">
                          <a:effectLst/>
                        </a:rPr>
                        <a:t>школи</a:t>
                      </a:r>
                      <a:r>
                        <a:rPr lang="en-US" sz="2000" dirty="0">
                          <a:effectLst/>
                        </a:rPr>
                        <a:t> и </a:t>
                      </a:r>
                      <a:r>
                        <a:rPr lang="en-US" sz="2000" dirty="0" err="1">
                          <a:effectLst/>
                        </a:rPr>
                        <a:t>на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послу</a:t>
                      </a:r>
                      <a:endParaRPr lang="en-US" sz="2000" dirty="0">
                        <a:effectLst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Симптоми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су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присутни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али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нису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непријатни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Поремећај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сна</a:t>
                      </a:r>
                      <a:endParaRPr lang="en-US" sz="2000" dirty="0">
                        <a:effectLst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Утицај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на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свакодневне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активности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слободно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време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рекреацију</a:t>
                      </a:r>
                      <a:r>
                        <a:rPr lang="en-US" sz="2000" dirty="0">
                          <a:effectLst/>
                        </a:rPr>
                        <a:t> и </a:t>
                      </a:r>
                      <a:r>
                        <a:rPr lang="en-US" sz="2000" dirty="0" err="1">
                          <a:effectLst/>
                        </a:rPr>
                        <a:t>спорт</a:t>
                      </a:r>
                      <a:endParaRPr lang="en-US" sz="2000" dirty="0">
                        <a:effectLst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Утицај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на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продуктивност</a:t>
                      </a:r>
                      <a:r>
                        <a:rPr lang="en-US" sz="2000" dirty="0">
                          <a:effectLst/>
                        </a:rPr>
                        <a:t> у </a:t>
                      </a:r>
                      <a:r>
                        <a:rPr lang="en-US" sz="2000" dirty="0" err="1">
                          <a:effectLst/>
                        </a:rPr>
                        <a:t>школи</a:t>
                      </a:r>
                      <a:r>
                        <a:rPr lang="en-US" sz="2000" dirty="0">
                          <a:effectLst/>
                        </a:rPr>
                        <a:t> и </a:t>
                      </a:r>
                      <a:r>
                        <a:rPr lang="en-US" sz="2000" dirty="0" err="1">
                          <a:effectLst/>
                        </a:rPr>
                        <a:t>на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послу</a:t>
                      </a:r>
                      <a:endParaRPr lang="en-US" sz="2000" dirty="0">
                        <a:effectLst/>
                      </a:endParaRPr>
                    </a:p>
                    <a:p>
                      <a:pPr marL="342900" marR="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2000" dirty="0" err="1">
                          <a:effectLst/>
                        </a:rPr>
                        <a:t>Симптоми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су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непријатни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4717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0094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124F5-FD55-1393-C14D-A7C739DDC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Патофизиологија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B471E-C71E-C1B1-7477-09B2D81EA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  <a:ea typeface="Times New Roman" panose="02020603050405020304" pitchFamily="18" charset="0"/>
              </a:rPr>
              <a:t>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настанку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алергијског ринитиса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разликујемо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три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фазе</a:t>
            </a:r>
            <a:r>
              <a:rPr lang="en-US" dirty="0">
                <a:effectLst/>
                <a:ea typeface="Times New Roman" panose="02020603050405020304" pitchFamily="18" charset="0"/>
              </a:rPr>
              <a:t>: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>
                <a:effectLst/>
                <a:ea typeface="Times New Roman" panose="02020603050405020304" pitchFamily="18" charset="0"/>
              </a:rPr>
              <a:t>1.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фаза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сензибилизације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алерген</a:t>
            </a:r>
            <a:r>
              <a:rPr lang="en-US" dirty="0">
                <a:effectLst/>
                <a:ea typeface="Times New Roman" panose="02020603050405020304" pitchFamily="18" charset="0"/>
              </a:rPr>
              <a:t>;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>
                <a:effectLst/>
                <a:ea typeface="Times New Roman" panose="02020603050405020304" pitchFamily="18" charset="0"/>
              </a:rPr>
              <a:t>2.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фаза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алергијске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реакције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en-US" dirty="0">
                <a:effectLst/>
                <a:ea typeface="Times New Roman" panose="02020603050405020304" pitchFamily="18" charset="0"/>
              </a:rPr>
              <a:t>3.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касна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фаза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алергијске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реакције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0690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7EBB6-9CA1-A424-7523-5773A84E5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5504"/>
          </a:xfrm>
        </p:spPr>
        <p:txBody>
          <a:bodyPr/>
          <a:lstStyle/>
          <a:p>
            <a:r>
              <a:rPr lang="en-US" dirty="0" err="1">
                <a:ea typeface="Times New Roman" panose="02020603050405020304" pitchFamily="18" charset="0"/>
              </a:rPr>
              <a:t>Клиничка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слика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36712-48A4-A9DA-9038-088A18169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8182"/>
            <a:ext cx="10515600" cy="5122415"/>
          </a:xfrm>
        </p:spPr>
        <p:txBody>
          <a:bodyPr>
            <a:normAutofit lnSpcReduction="10000"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dirty="0">
                <a:ea typeface="Times New Roman" panose="02020603050405020304" pitchFamily="18" charset="0"/>
              </a:rPr>
              <a:t>А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лергијски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карактеришу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четири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главна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en-US" dirty="0">
                <a:effectLst/>
                <a:ea typeface="Times New Roman" panose="02020603050405020304" pitchFamily="18" charset="0"/>
              </a:rPr>
              <a:t>: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600" dirty="0" err="1">
                <a:effectLst/>
                <a:ea typeface="Times New Roman" panose="02020603050405020304" pitchFamily="18" charset="0"/>
              </a:rPr>
              <a:t>конгестија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која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доводи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назалне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опструкције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отежаног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дисања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нос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600" dirty="0" err="1">
                <a:effectLst/>
                <a:ea typeface="Times New Roman" panose="02020603050405020304" pitchFamily="18" charset="0"/>
              </a:rPr>
              <a:t>бистра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водњикава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ринореја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(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предња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задња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), 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600" dirty="0" err="1">
                <a:effectLst/>
                <a:ea typeface="Times New Roman" panose="02020603050405020304" pitchFamily="18" charset="0"/>
              </a:rPr>
              <a:t>кијање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и 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pPr marL="457200" lvl="1" indent="342900" algn="just">
              <a:spcBef>
                <a:spcPts val="0"/>
              </a:spcBef>
            </a:pPr>
            <a:r>
              <a:rPr lang="en-US" sz="2600" dirty="0" err="1">
                <a:effectLst/>
                <a:ea typeface="Times New Roman" panose="02020603050405020304" pitchFamily="18" charset="0"/>
              </a:rPr>
              <a:t>свраб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носу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. 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dirty="0">
                <a:ea typeface="Times New Roman" panose="02020603050405020304" pitchFamily="18" charset="0"/>
              </a:rPr>
              <a:t>В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ише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70 - 80%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пацијената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има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окуларне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симптоме</a:t>
            </a:r>
            <a:r>
              <a:rPr lang="en-US" dirty="0">
                <a:effectLst/>
                <a:ea typeface="Times New Roman" panose="02020603050405020304" pitchFamily="18" charset="0"/>
              </a:rPr>
              <a:t>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црвенило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сузење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свраб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очију</a:t>
            </a:r>
            <a:r>
              <a:rPr lang="en-US" dirty="0">
                <a:effectLst/>
                <a:ea typeface="Times New Roman" panose="02020603050405020304" pitchFamily="18" charset="0"/>
              </a:rPr>
              <a:t> (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алегијски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ринокоњунктивитис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).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indent="342900" algn="just">
              <a:spcBef>
                <a:spcPts val="0"/>
              </a:spcBef>
            </a:pPr>
            <a:r>
              <a:rPr lang="en-US" dirty="0" err="1">
                <a:ea typeface="Times New Roman" panose="02020603050405020304" pitchFamily="18" charset="0"/>
              </a:rPr>
              <a:t>Поред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набројаних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симптома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јављају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се</a:t>
            </a:r>
            <a:r>
              <a:rPr lang="en-US" dirty="0">
                <a:ea typeface="Times New Roman" panose="02020603050405020304" pitchFamily="18" charset="0"/>
              </a:rPr>
              <a:t> и </a:t>
            </a:r>
            <a:r>
              <a:rPr lang="en-US" dirty="0" err="1">
                <a:ea typeface="Times New Roman" panose="02020603050405020304" pitchFamily="18" charset="0"/>
              </a:rPr>
              <a:t>поремећај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осећаја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мириса</a:t>
            </a:r>
            <a:r>
              <a:rPr lang="en-US" dirty="0">
                <a:ea typeface="Times New Roman" panose="02020603050405020304" pitchFamily="18" charset="0"/>
              </a:rPr>
              <a:t>, </a:t>
            </a:r>
            <a:r>
              <a:rPr lang="en-US" dirty="0" err="1">
                <a:ea typeface="Times New Roman" panose="02020603050405020304" pitchFamily="18" charset="0"/>
              </a:rPr>
              <a:t>главобоља</a:t>
            </a:r>
            <a:r>
              <a:rPr lang="en-US" dirty="0">
                <a:ea typeface="Times New Roman" panose="02020603050405020304" pitchFamily="18" charset="0"/>
              </a:rPr>
              <a:t> и </a:t>
            </a:r>
            <a:r>
              <a:rPr lang="en-US" dirty="0" err="1">
                <a:ea typeface="Times New Roman" panose="02020603050405020304" pitchFamily="18" charset="0"/>
              </a:rPr>
              <a:t>осећај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притиска</a:t>
            </a:r>
            <a:r>
              <a:rPr lang="en-US" dirty="0">
                <a:ea typeface="Times New Roman" panose="02020603050405020304" pitchFamily="18" charset="0"/>
              </a:rPr>
              <a:t> у </a:t>
            </a:r>
            <a:r>
              <a:rPr lang="en-US" dirty="0" err="1">
                <a:ea typeface="Times New Roman" panose="02020603050405020304" pitchFamily="18" charset="0"/>
              </a:rPr>
              <a:t>пределу</a:t>
            </a:r>
            <a:r>
              <a:rPr lang="en-US" dirty="0">
                <a:ea typeface="Times New Roman" panose="02020603050405020304" pitchFamily="18" charset="0"/>
              </a:rPr>
              <a:t> </a:t>
            </a:r>
            <a:r>
              <a:rPr lang="en-US" dirty="0" err="1">
                <a:ea typeface="Times New Roman" panose="02020603050405020304" pitchFamily="18" charset="0"/>
              </a:rPr>
              <a:t>лица</a:t>
            </a:r>
            <a:r>
              <a:rPr lang="en-US" dirty="0"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ea typeface="Times New Roman" panose="02020603050405020304" pitchFamily="18" charset="0"/>
              </a:rPr>
              <a:t>Алергија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полене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даје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интензивнију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клиничку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слику</a:t>
            </a:r>
            <a:r>
              <a:rPr lang="sr-Cyrl-RS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dirty="0">
                <a:effectLst/>
                <a:ea typeface="Times New Roman" panose="02020603050405020304" pitchFamily="18" charset="0"/>
              </a:rPr>
              <a:t>П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ацијенти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алергијским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ринитисом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често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имају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придружена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обољења</a:t>
            </a:r>
            <a:r>
              <a:rPr lang="en-US" dirty="0">
                <a:effectLst/>
                <a:ea typeface="Times New Roman" panose="02020603050405020304" pitchFamily="18" charset="0"/>
              </a:rPr>
              <a:t>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астма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акутни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хронични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риносинузитис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полипоз</a:t>
            </a:r>
            <a:r>
              <a:rPr lang="sr-Cyrl-RS" dirty="0">
                <a:effectLst/>
                <a:ea typeface="Times New Roman" panose="02020603050405020304" pitchFamily="18" charset="0"/>
              </a:rPr>
              <a:t>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секреторни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отитис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атопијски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дерматитис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др</a:t>
            </a:r>
            <a:r>
              <a:rPr lang="en-US" dirty="0">
                <a:effectLst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725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25470"/>
          </a:xfrm>
        </p:spPr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Нормална анатомија ПНС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59394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595670" y="1428737"/>
          <a:ext cx="4286280" cy="4486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428949" imgH="1495634" progId="">
                  <p:embed/>
                </p:oleObj>
              </mc:Choice>
              <mc:Fallback>
                <p:oleObj name="Photo Editor Photo" r:id="rId2" imgW="1428949" imgH="149563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5670" y="1428737"/>
                        <a:ext cx="4286280" cy="448630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9933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38844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648070"/>
            <a:ext cx="10515600" cy="5495573"/>
          </a:xfrm>
        </p:spPr>
        <p:txBody>
          <a:bodyPr>
            <a:normAutofit fontScale="92500" lnSpcReduction="20000"/>
          </a:bodyPr>
          <a:lstStyle/>
          <a:p>
            <a:r>
              <a:rPr lang="x-none" sz="2600" b="1" dirty="0">
                <a:solidFill>
                  <a:srgbClr val="6600CC"/>
                </a:solidFill>
              </a:rPr>
              <a:t>Дијагноза</a:t>
            </a:r>
            <a:r>
              <a:rPr lang="x-none" dirty="0"/>
              <a:t> – анамнеза, риноскопија, ендоскопија носа, алерго тест (“прик”, РАСТ, тест назалне провокације)</a:t>
            </a:r>
            <a:endParaRPr lang="sr-Cyrl-RS" dirty="0"/>
          </a:p>
          <a:p>
            <a:r>
              <a:rPr lang="x-none" sz="2600" b="1" dirty="0">
                <a:solidFill>
                  <a:srgbClr val="6600CC"/>
                </a:solidFill>
              </a:rPr>
              <a:t>Терапија</a:t>
            </a:r>
            <a:r>
              <a:rPr lang="x-none" dirty="0"/>
              <a:t> –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циљ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контрола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најзначајнијих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алергијског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ринитиса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опструкције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ринореје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кијавице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окуларних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. 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r>
              <a:rPr lang="sr-Latn-RS" sz="2600" dirty="0">
                <a:effectLst/>
                <a:ea typeface="Times New Roman" panose="02020603050405020304" pitchFamily="18" charset="0"/>
              </a:rPr>
              <a:t>Терапијске смернице обухватају: едукацију болесника, избегавање алергена када је год то могуће, фармакотерапију, имунотерапију и евентуално хируршко лечење. 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r>
              <a:rPr lang="sr-Latn-RS" sz="2600" dirty="0">
                <a:effectLst/>
                <a:ea typeface="Times New Roman" panose="02020603050405020304" pitchFamily="18" charset="0"/>
              </a:rPr>
              <a:t>У фармаколошком третману се најчешће примењују: интраназални кортикостероиди, орални антихистаминици, 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лекови који су </a:t>
            </a:r>
            <a:r>
              <a:rPr lang="sr-Latn-RS" sz="2600" dirty="0">
                <a:effectLst/>
                <a:ea typeface="Times New Roman" panose="02020603050405020304" pitchFamily="18" charset="0"/>
              </a:rPr>
              <a:t>комбинација интраназалних кортикостероида и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 интраназалних</a:t>
            </a:r>
            <a:r>
              <a:rPr lang="sr-Latn-RS" sz="2600" dirty="0">
                <a:effectLst/>
                <a:ea typeface="Times New Roman" panose="02020603050405020304" pitchFamily="18" charset="0"/>
              </a:rPr>
              <a:t> антихистаминика, интраназални антихистаминици. </a:t>
            </a:r>
            <a:r>
              <a:rPr lang="sr-Cyrl-RS" sz="2600" dirty="0">
                <a:ea typeface="Times New Roman" panose="02020603050405020304" pitchFamily="18" charset="0"/>
              </a:rPr>
              <a:t>О</a:t>
            </a:r>
            <a:r>
              <a:rPr lang="sr-Latn-RS" sz="2600" dirty="0">
                <a:effectLst/>
                <a:ea typeface="Times New Roman" panose="02020603050405020304" pitchFamily="18" charset="0"/>
              </a:rPr>
              <a:t>рални кортикостероиди због бројних не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ж</a:t>
            </a:r>
            <a:r>
              <a:rPr lang="sr-Latn-RS" sz="2600" dirty="0">
                <a:effectLst/>
                <a:ea typeface="Times New Roman" panose="02020603050405020304" pitchFamily="18" charset="0"/>
              </a:rPr>
              <a:t>ељених нуспојава нису индиковани за лечење овог обољења. 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r>
              <a:rPr lang="sr-Latn-RS" sz="2600" dirty="0">
                <a:effectLst/>
                <a:ea typeface="Times New Roman" panose="02020603050405020304" pitchFamily="18" charset="0"/>
              </a:rPr>
              <a:t>У случају да се фармаколошком терапијом не постигне потпуна контрола симптома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sr-Latn-RS" sz="2600" dirty="0">
                <a:effectLst/>
                <a:ea typeface="Times New Roman" panose="02020603050405020304" pitchFamily="18" charset="0"/>
              </a:rPr>
              <a:t>примењује се имунотерапија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. </a:t>
            </a:r>
          </a:p>
          <a:p>
            <a:r>
              <a:rPr lang="en-US" sz="2600" dirty="0" err="1">
                <a:effectLst/>
                <a:ea typeface="Times New Roman" panose="02020603050405020304" pitchFamily="18" charset="0"/>
              </a:rPr>
              <a:t>Хируршко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лечење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код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алергијског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ринитиса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није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индиковано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мада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може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буде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потребно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случајевима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тешке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назалне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опструкције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проузроковане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девијацијом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носне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преграде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носним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полипима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иреверзибилном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хипертрофијом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доњих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носних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шкољки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0850265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1011222"/>
          </a:xfrm>
        </p:spPr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Алергијски ринитис 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9218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309786" y="1857365"/>
          <a:ext cx="3500462" cy="3523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790476" imgH="1905266" progId="">
                  <p:embed/>
                </p:oleObj>
              </mc:Choice>
              <mc:Fallback>
                <p:oleObj name="Photo Editor Photo" r:id="rId2" imgW="1790476" imgH="1905266" progId="">
                  <p:embed/>
                  <p:pic>
                    <p:nvPicPr>
                      <p:cNvPr id="921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9786" y="1857365"/>
                        <a:ext cx="3500462" cy="35232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4"/>
          <p:cNvGraphicFramePr>
            <a:graphicFrameLocks noChangeAspect="1"/>
          </p:cNvGraphicFramePr>
          <p:nvPr/>
        </p:nvGraphicFramePr>
        <p:xfrm>
          <a:off x="6310314" y="1857364"/>
          <a:ext cx="3505200" cy="348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1905266" imgH="1895238" progId="">
                  <p:embed/>
                </p:oleObj>
              </mc:Choice>
              <mc:Fallback>
                <p:oleObj name="Photo Editor Photo" r:id="rId4" imgW="1905266" imgH="1895238" progId="">
                  <p:embed/>
                  <p:pic>
                    <p:nvPicPr>
                      <p:cNvPr id="921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0314" y="1857364"/>
                        <a:ext cx="3505200" cy="3487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61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044" y="363984"/>
            <a:ext cx="11807300" cy="692459"/>
          </a:xfrm>
        </p:spPr>
        <p:txBody>
          <a:bodyPr>
            <a:normAutofit/>
          </a:bodyPr>
          <a:lstStyle/>
          <a:p>
            <a:pPr algn="ctr"/>
            <a:r>
              <a:rPr lang="sr-Cyrl-RS" sz="3200" dirty="0">
                <a:solidFill>
                  <a:srgbClr val="6600CC"/>
                </a:solidFill>
              </a:rPr>
              <a:t>Остиомеатални комплекс (</a:t>
            </a:r>
            <a:r>
              <a:rPr lang="sr-Latn-RS" sz="3200" dirty="0">
                <a:solidFill>
                  <a:srgbClr val="6600CC"/>
                </a:solidFill>
              </a:rPr>
              <a:t>OMC</a:t>
            </a:r>
            <a:r>
              <a:rPr lang="sr-Cyrl-RS" sz="3200" dirty="0">
                <a:solidFill>
                  <a:srgbClr val="6600CC"/>
                </a:solidFill>
              </a:rPr>
              <a:t>) и м</a:t>
            </a:r>
            <a:r>
              <a:rPr lang="x-none" sz="3200" dirty="0">
                <a:solidFill>
                  <a:srgbClr val="6600CC"/>
                </a:solidFill>
              </a:rPr>
              <a:t>еханизам настанка запаљења</a:t>
            </a:r>
            <a:endParaRPr lang="en-US" sz="3200" dirty="0">
              <a:solidFill>
                <a:srgbClr val="6600CC"/>
              </a:solidFill>
            </a:endParaRP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42160" y="1056443"/>
            <a:ext cx="2322475" cy="3023058"/>
          </a:xfr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608228" y="1080299"/>
            <a:ext cx="2308176" cy="3023058"/>
          </a:xfrm>
          <a:prstGeom prst="rect">
            <a:avLst/>
          </a:prstGeom>
          <a:noFill/>
        </p:spPr>
      </p:pic>
      <p:pic>
        <p:nvPicPr>
          <p:cNvPr id="6" name="Content Placeholder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28934" y="1091502"/>
            <a:ext cx="2554839" cy="3023058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F787F7-0359-CC67-B5E5-A38AC6A37716}"/>
              </a:ext>
            </a:extLst>
          </p:cNvPr>
          <p:cNvSpPr txBox="1"/>
          <p:nvPr/>
        </p:nvSpPr>
        <p:spPr>
          <a:xfrm>
            <a:off x="392097" y="4149619"/>
            <a:ext cx="1140780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sz="2200" dirty="0">
                <a:ea typeface="Times New Roman" panose="02020603050405020304" pitchFamily="18" charset="0"/>
              </a:rPr>
              <a:t>О</a:t>
            </a:r>
            <a:r>
              <a:rPr lang="sl-SI" sz="2200" dirty="0">
                <a:effectLst/>
                <a:ea typeface="Times New Roman" panose="02020603050405020304" pitchFamily="18" charset="0"/>
              </a:rPr>
              <a:t>ток слузнице носа до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води</a:t>
            </a:r>
            <a:r>
              <a:rPr lang="sl-SI" sz="2200" dirty="0">
                <a:effectLst/>
                <a:ea typeface="Times New Roman" panose="02020603050405020304" pitchFamily="18" charset="0"/>
              </a:rPr>
              <a:t> до опструкције остијума синуса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,</a:t>
            </a:r>
            <a:r>
              <a:rPr lang="sl-SI" sz="2200" dirty="0">
                <a:effectLst/>
                <a:ea typeface="Times New Roman" panose="02020603050405020304" pitchFamily="18" charset="0"/>
              </a:rPr>
              <a:t> то узрокује поремећај вентилације и 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дренаже</a:t>
            </a:r>
            <a:r>
              <a:rPr lang="sl-SI" sz="2200" dirty="0">
                <a:effectLst/>
                <a:ea typeface="Times New Roman" panose="02020603050405020304" pitchFamily="18" charset="0"/>
              </a:rPr>
              <a:t>. </a:t>
            </a:r>
            <a:r>
              <a:rPr lang="sr-Cyrl-RS" sz="2200" dirty="0">
                <a:effectLst/>
                <a:ea typeface="Times New Roman" panose="02020603050405020304" pitchFamily="18" charset="0"/>
              </a:rPr>
              <a:t>У синусу се ствара 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негативн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атмосферск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притис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ак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и смањ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ује се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парцијалн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притис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ак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кисеоника. 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Јавља се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прекомерна производња слузи са или без трансудације плазме. </a:t>
            </a:r>
            <a:r>
              <a:rPr lang="sr-Cyrl-RS" sz="2200" spc="-10" dirty="0">
                <a:solidFill>
                  <a:srgbClr val="000000"/>
                </a:solidFill>
                <a:ea typeface="Times New Roman" panose="02020603050405020304" pitchFamily="18" charset="0"/>
              </a:rPr>
              <a:t>Ц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илије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се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слабије крећу или престају да се крећу, мукоцилијарни транспорт је поремећен, долази до застоја секрета и опструкције остиомеаталног комплекса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</a:t>
            </a:r>
            <a:r>
              <a:rPr lang="hr-HR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што ствара додатне услове за раст патогених микроорганизама унутар синуса</a:t>
            </a:r>
            <a:r>
              <a:rPr lang="sr-Cyrl-RS" sz="22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92341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80303" y="891909"/>
            <a:ext cx="10387913" cy="4780922"/>
          </a:xfrm>
        </p:spPr>
        <p:txBody>
          <a:bodyPr>
            <a:normAutofit/>
          </a:bodyPr>
          <a:lstStyle/>
          <a:p>
            <a:r>
              <a:rPr lang="x-none" b="1" dirty="0">
                <a:solidFill>
                  <a:srgbClr val="6600CC"/>
                </a:solidFill>
              </a:rPr>
              <a:t>Симптоматологија</a:t>
            </a:r>
            <a:r>
              <a:rPr lang="x-none" dirty="0"/>
              <a:t> –</a:t>
            </a:r>
            <a:r>
              <a:rPr lang="sr-Cyrl-RS" dirty="0"/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акутни </a:t>
            </a:r>
            <a:r>
              <a:rPr lang="sr-Latn-CS" dirty="0">
                <a:effectLst/>
                <a:ea typeface="Times New Roman" panose="02020603050405020304" pitchFamily="18" charset="0"/>
              </a:rPr>
              <a:t>риносинузитис карактерише присуство два или више следећих симптома: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r>
              <a:rPr lang="sr-Latn-CS" sz="2400" dirty="0">
                <a:effectLst/>
                <a:ea typeface="Times New Roman" panose="02020603050405020304" pitchFamily="18" charset="0"/>
              </a:rPr>
              <a:t>1) отежано дисање на нос;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sr-Latn-CS" sz="2400" dirty="0">
                <a:effectLst/>
                <a:ea typeface="Times New Roman" panose="02020603050405020304" pitchFamily="18" charset="0"/>
              </a:rPr>
              <a:t>2) секреција из носа и/или сливање секрета низ задњи зид ждрела;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sr-Latn-CS" sz="2400" dirty="0">
                <a:effectLst/>
                <a:ea typeface="Times New Roman" panose="02020603050405020304" pitchFamily="18" charset="0"/>
              </a:rPr>
              <a:t>3) осећај бола и/или притиска/пуноће у пределу лица и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sr-Latn-CS" sz="2400" dirty="0">
                <a:effectLst/>
                <a:ea typeface="Times New Roman" panose="02020603050405020304" pitchFamily="18" charset="0"/>
              </a:rPr>
              <a:t>4) слабљење или губитак осећаја мириса. </a:t>
            </a:r>
            <a:endParaRPr lang="sr-Cyrl-RS" sz="2400" dirty="0">
              <a:effectLst/>
              <a:ea typeface="Times New Roman" panose="02020603050405020304" pitchFamily="18" charset="0"/>
            </a:endParaRPr>
          </a:p>
          <a:p>
            <a:r>
              <a:rPr lang="sr-Latn-CS" sz="3000" dirty="0">
                <a:effectLst/>
                <a:ea typeface="Times New Roman" panose="02020603050405020304" pitchFamily="18" charset="0"/>
              </a:rPr>
              <a:t>Да би се поставила дијагноза риносинузитиса</a:t>
            </a:r>
            <a:r>
              <a:rPr lang="sr-Cyrl-RS" sz="3000" dirty="0">
                <a:effectLst/>
                <a:ea typeface="Times New Roman" panose="02020603050405020304" pitchFamily="18" charset="0"/>
              </a:rPr>
              <a:t>,</a:t>
            </a:r>
            <a:r>
              <a:rPr lang="sr-Latn-CS" sz="3000" dirty="0">
                <a:effectLst/>
                <a:ea typeface="Times New Roman" panose="02020603050405020304" pitchFamily="18" charset="0"/>
              </a:rPr>
              <a:t> један од ова четри симптома би морао да буде или отежано дисање на нос или секреција из носа и/или сливање секрета низ задњи зид ждрела.</a:t>
            </a:r>
            <a:endParaRPr lang="sr-Cyrl-RS" sz="3000" dirty="0"/>
          </a:p>
        </p:txBody>
      </p:sp>
    </p:spTree>
    <p:extLst>
      <p:ext uri="{BB962C8B-B14F-4D97-AF65-F5344CB8AC3E}">
        <p14:creationId xmlns:p14="http://schemas.microsoft.com/office/powerpoint/2010/main" val="1342087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B08E8-FB95-E70A-B609-27633F419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790" y="592583"/>
            <a:ext cx="10515600" cy="5994647"/>
          </a:xfrm>
        </p:spPr>
        <p:txBody>
          <a:bodyPr>
            <a:normAutofit/>
          </a:bodyPr>
          <a:lstStyle/>
          <a:p>
            <a:r>
              <a:rPr lang="x-none" sz="2600" b="1" dirty="0">
                <a:solidFill>
                  <a:srgbClr val="6600CC"/>
                </a:solidFill>
              </a:rPr>
              <a:t>Дијагноза</a:t>
            </a:r>
            <a:r>
              <a:rPr lang="x-none" sz="2600" dirty="0"/>
              <a:t> </a:t>
            </a:r>
            <a:r>
              <a:rPr lang="hr-HR" sz="26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 углавном поставља клинички. </a:t>
            </a:r>
            <a:r>
              <a:rPr lang="sr-Cyrl-RS" sz="26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</a:t>
            </a:r>
            <a:r>
              <a:rPr lang="hr-HR" sz="26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овољна</a:t>
            </a:r>
            <a:r>
              <a:rPr lang="sr-Cyrl-RS" sz="26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је</a:t>
            </a:r>
            <a:r>
              <a:rPr lang="hr-HR" sz="26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анамнеза, клиничка слика и ОРЛ преглед. </a:t>
            </a:r>
            <a:r>
              <a:rPr lang="pl-PL" sz="2600" dirty="0">
                <a:effectLst/>
                <a:ea typeface="Times New Roman" panose="02020603050405020304" pitchFamily="18" charset="0"/>
              </a:rPr>
              <a:t>Радиолошки преглед најчешће није потребан.</a:t>
            </a:r>
            <a:r>
              <a:rPr lang="pl-PL" sz="2600" spc="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sr-Cyrl-RS" sz="2600" spc="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Ултразвук параназалних шупљина добро детектује секрет у синусним шупљинама, те је од користи код дијагностиковања акутног максиларног и евентуално фронталног синузитиса</a:t>
            </a:r>
            <a:r>
              <a:rPr lang="pl-PL" sz="2600" dirty="0">
                <a:effectLst/>
                <a:ea typeface="Times New Roman" panose="02020603050405020304" pitchFamily="18" charset="0"/>
              </a:rPr>
              <a:t>. CT PNŠ је индикован када постоји сумња на развој неке од компликација. Брис носа би требало узети из регије средњег носног ходника. 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Он </a:t>
            </a:r>
            <a:r>
              <a:rPr lang="pl-PL" sz="2600" dirty="0">
                <a:effectLst/>
                <a:ea typeface="Times New Roman" panose="02020603050405020304" pitchFamily="18" charset="0"/>
              </a:rPr>
              <a:t>може да укаже не само на бактеријског узрочника акутног риносинузитиса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,</a:t>
            </a:r>
            <a:r>
              <a:rPr lang="pl-PL" sz="2600" dirty="0">
                <a:effectLst/>
                <a:ea typeface="Times New Roman" panose="02020603050405020304" pitchFamily="18" charset="0"/>
              </a:rPr>
              <a:t> већ и на одговарајући антибиотик.</a:t>
            </a:r>
            <a:r>
              <a:rPr lang="pl-PL" sz="2600" b="1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sr-Cyrl-RS" sz="2600" spc="-1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x-none" sz="2600" b="1" dirty="0">
                <a:solidFill>
                  <a:srgbClr val="6600CC"/>
                </a:solidFill>
              </a:rPr>
              <a:t>Диференцијална дијагноза </a:t>
            </a:r>
            <a:r>
              <a:rPr lang="x-none" sz="2600" dirty="0"/>
              <a:t>–</a:t>
            </a:r>
            <a:r>
              <a:rPr lang="sr-Cyrl-RS" sz="2600" dirty="0"/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вирусн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инфекциј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горњих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дисајних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путева</a:t>
            </a:r>
            <a:r>
              <a:rPr lang="sr-Cyrl-RS" sz="2600" dirty="0"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алергијски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ринитис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непрепознати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хронични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риносинузитис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тешк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пародонталн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болест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В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егенерова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грануломатоз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а</a:t>
            </a:r>
            <a:r>
              <a:rPr lang="sr-Cyrl-RS" sz="2600" dirty="0"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саркоидоз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рекурентн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мигрен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а,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инвазивни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гљивични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риносину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з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итис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 код имјунокомпромитованих пацијената.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289361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РТГ ПНС – Акутни синузитис десног максиларног синуса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6246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381224" y="1785926"/>
          <a:ext cx="6931044" cy="3465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5714286" imgH="2857899" progId="">
                  <p:embed/>
                </p:oleObj>
              </mc:Choice>
              <mc:Fallback>
                <p:oleObj name="Photo Editor Photo" r:id="rId2" imgW="5714286" imgH="285789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24" y="1785926"/>
                        <a:ext cx="6931044" cy="3465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2538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96908"/>
          </a:xfrm>
        </p:spPr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УЗ ПНС – Акутни синузитис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63490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595538" y="1484284"/>
          <a:ext cx="6454271" cy="394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8914286" imgH="5447619" progId="">
                  <p:embed/>
                </p:oleObj>
              </mc:Choice>
              <mc:Fallback>
                <p:oleObj name="Photo Editor Photo" r:id="rId2" imgW="8914286" imgH="544761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5538" y="1484284"/>
                        <a:ext cx="6454271" cy="3944980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CC00CC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3181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2764</Words>
  <Application>Microsoft Office PowerPoint</Application>
  <PresentationFormat>Widescreen</PresentationFormat>
  <Paragraphs>165</Paragraphs>
  <Slides>41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Arial</vt:lpstr>
      <vt:lpstr>Calibri</vt:lpstr>
      <vt:lpstr>Calibri Light</vt:lpstr>
      <vt:lpstr>Times New Roman</vt:lpstr>
      <vt:lpstr>Wingdings</vt:lpstr>
      <vt:lpstr>Office Theme</vt:lpstr>
      <vt:lpstr>Photo Editor Photo</vt:lpstr>
      <vt:lpstr>Запаљенски процеси параназалних шупљина Алергијски процеси носа и параназалних шупљина </vt:lpstr>
      <vt:lpstr>Акутни и хронични риносинузитиси</vt:lpstr>
      <vt:lpstr>АКУТНИ РИНОСИНУЗИТИСИ</vt:lpstr>
      <vt:lpstr>Нормална анатомија ПНС</vt:lpstr>
      <vt:lpstr>Остиомеатални комплекс (OMC) и механизам настанка запаљења</vt:lpstr>
      <vt:lpstr>PowerPoint Presentation</vt:lpstr>
      <vt:lpstr>PowerPoint Presentation</vt:lpstr>
      <vt:lpstr>РТГ ПНС – Акутни синузитис десног максиларног синуса</vt:lpstr>
      <vt:lpstr>УЗ ПНС – Акутни синузитис</vt:lpstr>
      <vt:lpstr>КТ – Акутни максиларни синузитис</vt:lpstr>
      <vt:lpstr>PowerPoint Presentation</vt:lpstr>
      <vt:lpstr>ХРОНИЧНИ РИНОСИНУЗИТИСИ</vt:lpstr>
      <vt:lpstr>Класификација хроничног риносинузитиса</vt:lpstr>
      <vt:lpstr>Хронични риносинузитиси без носне полипозе</vt:lpstr>
      <vt:lpstr>PowerPoint Presentation</vt:lpstr>
      <vt:lpstr>PowerPoint Presentation</vt:lpstr>
      <vt:lpstr>КТ – Обострани хронични максиларни синузитис</vt:lpstr>
      <vt:lpstr>PowerPoint Presentation</vt:lpstr>
      <vt:lpstr>Инструменти и ендоскопи за ФЕСС</vt:lpstr>
      <vt:lpstr>PowerPoint Presentation</vt:lpstr>
      <vt:lpstr>Операција максиларног синуса Калдвел-Лик (Caldwell-Luc)</vt:lpstr>
      <vt:lpstr>Фронтоетмоидектомија левог фронто-етмоидног комплекса</vt:lpstr>
      <vt:lpstr>Хронични риносинузитиси са носном полипозом</vt:lpstr>
      <vt:lpstr>PowerPoint Presentation</vt:lpstr>
      <vt:lpstr>PowerPoint Presentation</vt:lpstr>
      <vt:lpstr>PowerPoint Presentation</vt:lpstr>
      <vt:lpstr>PowerPoint Presentation</vt:lpstr>
      <vt:lpstr>РИНОСИНУЗИТИСИ КОД  ДЕЦЕ</vt:lpstr>
      <vt:lpstr>PowerPoint Presentation</vt:lpstr>
      <vt:lpstr>АКУТНИ РИНОСИНУЗИТИСИ КОД ДЕЦЕ</vt:lpstr>
      <vt:lpstr>PowerPoint Presentation</vt:lpstr>
      <vt:lpstr>ХРОНИЧНИ РИНОСИНУЗИТИСИ КОД ДЕЦЕ</vt:lpstr>
      <vt:lpstr>PowerPoint Presentation</vt:lpstr>
      <vt:lpstr>Алергијска обољења носа</vt:lpstr>
      <vt:lpstr>PowerPoint Presentation</vt:lpstr>
      <vt:lpstr>Стара подела алергијских обољења носа (још је актуелна)</vt:lpstr>
      <vt:lpstr>PowerPoint Presentation</vt:lpstr>
      <vt:lpstr>Патофизиологија</vt:lpstr>
      <vt:lpstr>Клиничка слика</vt:lpstr>
      <vt:lpstr>PowerPoint Presentation</vt:lpstr>
      <vt:lpstr>Алергијски ринитис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Акутни и хронични риносинузитиси.  Хронични риносинузитиси са носном полипозом.  Гљивични риносинузитиси.  Риносинузитиси код деце.  Компликације риносинузитиса.  Деформације носне пирамиде и носне преграде.</dc:title>
  <dc:creator>Microsoft account</dc:creator>
  <cp:lastModifiedBy>Branislav Belic</cp:lastModifiedBy>
  <cp:revision>19</cp:revision>
  <dcterms:created xsi:type="dcterms:W3CDTF">2024-01-30T20:57:46Z</dcterms:created>
  <dcterms:modified xsi:type="dcterms:W3CDTF">2024-09-01T09:22:39Z</dcterms:modified>
</cp:coreProperties>
</file>